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373" r:id="rId3"/>
    <p:sldId id="374" r:id="rId4"/>
    <p:sldId id="436" r:id="rId5"/>
    <p:sldId id="437" r:id="rId6"/>
    <p:sldId id="475" r:id="rId7"/>
    <p:sldId id="476" r:id="rId8"/>
    <p:sldId id="495" r:id="rId9"/>
    <p:sldId id="477" r:id="rId10"/>
    <p:sldId id="478" r:id="rId11"/>
    <p:sldId id="496" r:id="rId12"/>
    <p:sldId id="479" r:id="rId13"/>
    <p:sldId id="480" r:id="rId14"/>
    <p:sldId id="481" r:id="rId15"/>
    <p:sldId id="482" r:id="rId16"/>
    <p:sldId id="483" r:id="rId17"/>
    <p:sldId id="488" r:id="rId18"/>
    <p:sldId id="484" r:id="rId19"/>
    <p:sldId id="485" r:id="rId20"/>
    <p:sldId id="486" r:id="rId21"/>
    <p:sldId id="489" r:id="rId22"/>
    <p:sldId id="438" r:id="rId23"/>
    <p:sldId id="465" r:id="rId24"/>
    <p:sldId id="490" r:id="rId25"/>
    <p:sldId id="474" r:id="rId26"/>
    <p:sldId id="274" r:id="rId27"/>
    <p:sldId id="346" r:id="rId28"/>
    <p:sldId id="29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65" d="100"/>
          <a:sy n="65" d="100"/>
        </p:scale>
        <p:origin x="71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5 -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setDefaultCloseOperation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Next, you'll notice that closing the window doesn't end the program</a:t>
            </a:r>
          </a:p>
          <a:p>
            <a:pPr lvl="1"/>
            <a:r>
              <a:rPr lang="en-US" dirty="0" smtClean="0"/>
              <a:t>The little red square on the Eclipse Console is still clickable, meaning that the program is running</a:t>
            </a:r>
          </a:p>
          <a:p>
            <a:r>
              <a:rPr lang="en-US" dirty="0" smtClean="0"/>
              <a:t>By default, closing the window by clicking its X only hides the window</a:t>
            </a:r>
          </a:p>
          <a:p>
            <a:r>
              <a:rPr lang="en-US" dirty="0" smtClean="0"/>
              <a:t>By calling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setDefaultCloseOperation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smtClean="0"/>
              <a:t>we can make it so that the default operations is dispose (getting rid of the window)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Many books suggest passing </a:t>
            </a:r>
            <a:r>
              <a:rPr lang="en-US" dirty="0"/>
              <a:t>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JFrame.EXIT_ON_CLOSE</a:t>
            </a:r>
            <a:r>
              <a:rPr lang="en-US" dirty="0" smtClean="0"/>
              <a:t>, but you </a:t>
            </a:r>
            <a:r>
              <a:rPr lang="en-US" b="1" dirty="0" smtClean="0"/>
              <a:t>should not!</a:t>
            </a:r>
          </a:p>
          <a:p>
            <a:r>
              <a:rPr lang="en-US" dirty="0" smtClean="0"/>
              <a:t>Doing so will kill the rest of your program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3886200"/>
            <a:ext cx="10972801" cy="1447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frame = 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 Window"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frame.setSize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(500, 400);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frame.setDefaultCloseOperation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JFrame.DISPOSE_ON_CLOSE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1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you must:</a:t>
            </a:r>
          </a:p>
          <a:p>
            <a:pPr lvl="1"/>
            <a:r>
              <a:rPr lang="en-US" dirty="0" smtClean="0"/>
              <a:t>Create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Set its size (either directly or by putting widgets on it and then calling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Set its default close operation to dispose</a:t>
            </a:r>
          </a:p>
          <a:p>
            <a:pPr lvl="1"/>
            <a:r>
              <a:rPr lang="en-US" dirty="0" smtClean="0"/>
              <a:t>Make it visible</a:t>
            </a:r>
          </a:p>
          <a:p>
            <a:r>
              <a:rPr lang="en-US" dirty="0" smtClean="0"/>
              <a:t>Now that we've got a window, we can put widgets on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Widget</a:t>
            </a:r>
            <a:r>
              <a:rPr lang="en-US" dirty="0" smtClean="0"/>
              <a:t> is a generic term for a wide range of GUI controls</a:t>
            </a:r>
          </a:p>
          <a:p>
            <a:pPr lvl="1"/>
            <a:r>
              <a:rPr lang="en-US" dirty="0" smtClean="0"/>
              <a:t>Buttons</a:t>
            </a:r>
          </a:p>
          <a:p>
            <a:pPr lvl="1"/>
            <a:r>
              <a:rPr lang="en-US" dirty="0" smtClean="0"/>
              <a:t>Labels (allowing us to put text or images on a GUI)</a:t>
            </a:r>
          </a:p>
          <a:p>
            <a:pPr lvl="1"/>
            <a:r>
              <a:rPr lang="en-US" dirty="0" smtClean="0"/>
              <a:t>Text fields</a:t>
            </a:r>
          </a:p>
          <a:p>
            <a:pPr lvl="1"/>
            <a:r>
              <a:rPr lang="en-US" dirty="0" smtClean="0"/>
              <a:t>Text areas (like text fields but larger)</a:t>
            </a:r>
          </a:p>
          <a:p>
            <a:pPr lvl="1"/>
            <a:r>
              <a:rPr lang="en-US" dirty="0" smtClean="0"/>
              <a:t>Menus</a:t>
            </a:r>
          </a:p>
          <a:p>
            <a:pPr lvl="1"/>
            <a:r>
              <a:rPr lang="en-US" dirty="0" smtClean="0"/>
              <a:t>Checkboxes</a:t>
            </a:r>
          </a:p>
          <a:p>
            <a:pPr lvl="1"/>
            <a:r>
              <a:rPr lang="en-US" dirty="0" smtClean="0"/>
              <a:t>Radio buttons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Combo boxes</a:t>
            </a:r>
          </a:p>
          <a:p>
            <a:pPr lvl="1"/>
            <a:r>
              <a:rPr lang="en-US" dirty="0" smtClean="0"/>
              <a:t>Sliders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0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2540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button you can click on is provided by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 is usually created with text or an image</a:t>
            </a:r>
          </a:p>
          <a:p>
            <a:pPr lvl="1"/>
            <a:r>
              <a:rPr lang="en-US" dirty="0" smtClean="0"/>
              <a:t>You'll need to make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err="1"/>
              <a:t>s</a:t>
            </a:r>
            <a:r>
              <a:rPr lang="en-US" dirty="0" smtClean="0"/>
              <a:t> with images for Project 2</a:t>
            </a:r>
          </a:p>
          <a:p>
            <a:r>
              <a:rPr lang="en-US" dirty="0" smtClean="0"/>
              <a:t>Just creating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 doesn't do anything</a:t>
            </a:r>
          </a:p>
          <a:p>
            <a:r>
              <a:rPr lang="en-US" dirty="0" smtClean="0"/>
              <a:t>You have to add it to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(or other container) to see it</a:t>
            </a:r>
          </a:p>
          <a:p>
            <a:r>
              <a:rPr lang="en-US" dirty="0" smtClean="0"/>
              <a:t>Right now, we're just creating the buttons</a:t>
            </a:r>
          </a:p>
          <a:p>
            <a:r>
              <a:rPr lang="en-US" dirty="0" smtClean="0"/>
              <a:t>Next week, we'll learn how to add actions to them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5181600"/>
            <a:ext cx="10972801" cy="990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button = 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"Push me!"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1664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 to 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6705600" cy="218720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Once you've created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, you can add it to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by calling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add()</a:t>
            </a:r>
            <a:r>
              <a:rPr lang="en-US" dirty="0" smtClean="0"/>
              <a:t> method on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All GUI containers have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add()</a:t>
            </a:r>
            <a:r>
              <a:rPr lang="en-US" dirty="0"/>
              <a:t> </a:t>
            </a:r>
            <a:r>
              <a:rPr lang="en-US" dirty="0" smtClean="0"/>
              <a:t>method that allows us to add a widget to it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4572000"/>
            <a:ext cx="10972801" cy="1981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frame = 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 Window"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frame.setSize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(500, 400);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frame.setDefaultCloseOperation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JFrame.DISPOSE_ON_CLOSE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button = 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"Push me!"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(button);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840" y="1600200"/>
            <a:ext cx="348476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0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different parts of 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49200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By default,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uses a layout manager called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r>
              <a:rPr lang="en-US" dirty="0" smtClean="0"/>
              <a:t> that has five region</a:t>
            </a:r>
          </a:p>
          <a:p>
            <a:r>
              <a:rPr lang="en-US" dirty="0" smtClean="0"/>
              <a:t>Calling the simplest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add()</a:t>
            </a:r>
            <a:r>
              <a:rPr lang="en-US" dirty="0"/>
              <a:t> </a:t>
            </a:r>
            <a:r>
              <a:rPr lang="en-US" dirty="0" smtClean="0"/>
              <a:t>method adds a widget to the center, which stretches to take up all available space</a:t>
            </a:r>
          </a:p>
          <a:p>
            <a:r>
              <a:rPr lang="en-US" dirty="0" smtClean="0"/>
              <a:t>You can specify that you're adding to: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BorderLayout.CENTER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BorderLayout.NORTH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BorderLayout.SOUTH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BorderLayout.EAST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BorderLayout.WEST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0999" y="4267201"/>
            <a:ext cx="6781801" cy="23621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5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centerButton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Push me!"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centerButton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northButton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Cold"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northButton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southButton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Hot"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southButton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eastButton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Sunrise"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eastButton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BorderLayout.EAST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westButton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Sunset"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westButton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BorderLayout.WEST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2886075"/>
            <a:ext cx="462915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0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an icon on 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019800" cy="3558808"/>
          </a:xfrm>
        </p:spPr>
        <p:txBody>
          <a:bodyPr>
            <a:normAutofit/>
          </a:bodyPr>
          <a:lstStyle/>
          <a:p>
            <a:r>
              <a:rPr lang="en-US" dirty="0" smtClean="0"/>
              <a:t>You can also make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 with an image instead of text</a:t>
            </a:r>
          </a:p>
          <a:p>
            <a:r>
              <a:rPr lang="en-US" dirty="0" smtClean="0"/>
              <a:t>To do so, you create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n-US" dirty="0" smtClean="0"/>
              <a:t> and pass that to the constructor of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You'll need the path to an image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784157"/>
            <a:ext cx="4280162" cy="346111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599" y="5486400"/>
            <a:ext cx="10972801" cy="914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bowieButton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"bowie.jpg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bowieButton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	</a:t>
            </a:r>
          </a:p>
        </p:txBody>
      </p:sp>
    </p:spTree>
    <p:extLst>
      <p:ext uri="{BB962C8B-B14F-4D97-AF65-F5344CB8AC3E}">
        <p14:creationId xmlns:p14="http://schemas.microsoft.com/office/powerpoint/2010/main" val="53377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715000" cy="3177808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n-US" dirty="0" smtClean="0"/>
              <a:t> is like a button you can't click</a:t>
            </a:r>
          </a:p>
          <a:p>
            <a:r>
              <a:rPr lang="en-US" dirty="0" smtClean="0"/>
              <a:t>Its constructors work just like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 ones</a:t>
            </a:r>
          </a:p>
          <a:p>
            <a:r>
              <a:rPr lang="en-US" dirty="0" smtClean="0"/>
              <a:t>It allows you to display text or an image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5105400"/>
            <a:ext cx="10972801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nameLabel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"David 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Bowie"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bowieLabel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"bowie.jpg"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nameLabel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bowieLabel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579386"/>
            <a:ext cx="4171950" cy="337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3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6629400" cy="31016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r>
              <a:rPr lang="en-US" dirty="0" smtClean="0"/>
              <a:t> allows a user to enter a (short) amount of text</a:t>
            </a:r>
          </a:p>
          <a:p>
            <a:r>
              <a:rPr lang="en-US" dirty="0" smtClean="0"/>
              <a:t>Usually, you'll need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n-US" dirty="0" smtClean="0"/>
              <a:t> to tell the person what they should enter</a:t>
            </a:r>
          </a:p>
          <a:p>
            <a:r>
              <a:rPr lang="en-US" dirty="0" smtClean="0"/>
              <a:t>The example is ugly because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n-US" dirty="0" smtClean="0"/>
              <a:t> and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r>
              <a:rPr lang="en-US" dirty="0" smtClean="0"/>
              <a:t> don't fill the 500 x 400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4876800"/>
            <a:ext cx="10972801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messageLabel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Enter the magic words:"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magicField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messageLabel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magicField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	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643474"/>
            <a:ext cx="3810000" cy="308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GUIs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JTextArea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775192"/>
            <a:ext cx="6705600" cy="29193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r>
              <a:rPr lang="en-US" dirty="0" smtClean="0"/>
              <a:t> is for entering small pieces of information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Telephone number</a:t>
            </a:r>
          </a:p>
          <a:p>
            <a:r>
              <a:rPr lang="en-US" dirty="0" smtClean="0"/>
              <a:t>For larger texts, we can use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JTextArea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4876800"/>
            <a:ext cx="10972801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storyLabel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Write a story:"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storyArea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storyLabel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storyArea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3825" y="1590472"/>
            <a:ext cx="3838575" cy="310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3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When you add a widget to a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sz="2800" dirty="0" smtClean="0"/>
              <a:t> (or to a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800" dirty="0" smtClean="0"/>
              <a:t>), its layout manager determines how it will be arranged</a:t>
            </a:r>
          </a:p>
          <a:p>
            <a:r>
              <a:rPr lang="en-US" sz="2800" dirty="0" smtClean="0"/>
              <a:t>There are lots of layout managers, but it's worth mentioning four:</a:t>
            </a:r>
            <a:endParaRPr lang="en-US" sz="2800" dirty="0"/>
          </a:p>
          <a:p>
            <a:pPr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BoxLayout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Note that we won't talk about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BoxLayout</a:t>
            </a:r>
            <a:r>
              <a:rPr lang="en-US" sz="2400" dirty="0" smtClean="0"/>
              <a:t>, but you should look it up if you get serious about Swing GUIs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BoxLayout</a:t>
            </a:r>
            <a:r>
              <a:rPr lang="en-US" sz="2400" dirty="0" smtClean="0"/>
              <a:t> makes it easy to arrange widgets in a horizontal or vertical line, with different amount of spacing between widgets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4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934200" cy="462560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r>
              <a:rPr lang="en-US" dirty="0" smtClean="0"/>
              <a:t> is the default layout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When you add widgets, you can specify the location as one of five regions: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BorderLayout.NORTH</a:t>
            </a:r>
            <a:r>
              <a:rPr lang="en-US" dirty="0" smtClean="0"/>
              <a:t> stretches the width of the container on </a:t>
            </a:r>
            <a:r>
              <a:rPr lang="en-US" dirty="0"/>
              <a:t>the </a:t>
            </a:r>
            <a:r>
              <a:rPr lang="en-US" dirty="0" smtClean="0"/>
              <a:t>top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BorderLayout.SOUTH</a:t>
            </a:r>
            <a:r>
              <a:rPr lang="en-US" dirty="0" smtClean="0"/>
              <a:t> </a:t>
            </a:r>
            <a:r>
              <a:rPr lang="en-US" dirty="0"/>
              <a:t>stretches the width of the container on the </a:t>
            </a:r>
            <a:r>
              <a:rPr lang="en-US" dirty="0" smtClean="0"/>
              <a:t>bottom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BorderLayout.EAST</a:t>
            </a:r>
            <a:r>
              <a:rPr lang="en-US" dirty="0" smtClean="0"/>
              <a:t> sits on the right of the container, stretching to fill all the space between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NORTH</a:t>
            </a:r>
            <a:r>
              <a:rPr lang="en-US" dirty="0" smtClean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SOUTH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BorderLayout.WEST</a:t>
            </a:r>
            <a:r>
              <a:rPr lang="en-US" dirty="0" smtClean="0"/>
              <a:t> sits on the left </a:t>
            </a:r>
            <a:r>
              <a:rPr lang="en-US" dirty="0"/>
              <a:t>of the container, stretching to fill all the space between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NORTH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SOUTH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BorderLayout.CENTER</a:t>
            </a:r>
            <a:r>
              <a:rPr lang="en-US" dirty="0" smtClean="0"/>
              <a:t> sits in the middle of the container and stretches to fill all available space</a:t>
            </a:r>
          </a:p>
          <a:p>
            <a:r>
              <a:rPr lang="en-US" dirty="0" smtClean="0"/>
              <a:t>If you don't specify where you're adding a widget, it adds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CENTER</a:t>
            </a:r>
          </a:p>
          <a:p>
            <a:r>
              <a:rPr lang="en-US" dirty="0" smtClean="0"/>
              <a:t>If you add more than one widget to a region, the new one </a:t>
            </a:r>
            <a:r>
              <a:rPr lang="en-US" b="1" dirty="0" smtClean="0"/>
              <a:t>replaces</a:t>
            </a:r>
            <a:r>
              <a:rPr lang="en-US" dirty="0" smtClean="0"/>
              <a:t> the old</a:t>
            </a:r>
          </a:p>
          <a:p>
            <a:r>
              <a:rPr lang="en-US" dirty="0" smtClean="0"/>
              <a:t>Unused regions disappear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2216333"/>
            <a:ext cx="4420828" cy="357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6781800" cy="3101608"/>
          </a:xfrm>
        </p:spPr>
        <p:txBody>
          <a:bodyPr>
            <a:normAutofit fontScale="92500"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r>
              <a:rPr lang="en-US" dirty="0" smtClean="0"/>
              <a:t> allows you to create a grid with a specific number of rows and columns</a:t>
            </a:r>
          </a:p>
          <a:p>
            <a:r>
              <a:rPr lang="en-US" dirty="0" smtClean="0"/>
              <a:t>All the cells in the grid are the same size</a:t>
            </a:r>
          </a:p>
          <a:p>
            <a:r>
              <a:rPr lang="en-US" dirty="0" smtClean="0"/>
              <a:t>As you add widgets, they fill each row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0450" y="1579386"/>
            <a:ext cx="4171950" cy="337361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599" y="5029200"/>
            <a:ext cx="10972801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frame.setLayout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(4, 5));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row = 0; row &lt; 4; ++row)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column = 0; column &lt; 5; ++column)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+ (row * 5 + column + 1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)));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6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 layout</a:t>
            </a:r>
          </a:p>
          <a:p>
            <a:r>
              <a:rPr lang="en-US" dirty="0"/>
              <a:t>Action listeners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reading Chapter 15</a:t>
            </a:r>
          </a:p>
          <a:p>
            <a:r>
              <a:rPr lang="en-US" dirty="0" smtClean="0"/>
              <a:t>Keep working on </a:t>
            </a:r>
            <a:r>
              <a:rPr lang="en-US" smtClean="0"/>
              <a:t>Project 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JOptionPane</a:t>
            </a:r>
            <a:r>
              <a:rPr lang="en-US" dirty="0" smtClean="0"/>
              <a:t> was fine for creating a limited range of dialogs</a:t>
            </a:r>
          </a:p>
          <a:p>
            <a:r>
              <a:rPr lang="en-US" dirty="0" smtClean="0"/>
              <a:t>If we want to make a whole window, we 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Java uses the term frame instead of window, probably because of concerns about lawsuits from Microsoft</a:t>
            </a:r>
          </a:p>
          <a:p>
            <a:r>
              <a:rPr lang="en-US" dirty="0" smtClean="0"/>
              <a:t>But when you hear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, think "main window"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or extending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designing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, there are two meaningful options:</a:t>
            </a:r>
          </a:p>
          <a:p>
            <a:pPr lvl="1"/>
            <a:r>
              <a:rPr lang="en-US" dirty="0" smtClean="0"/>
              <a:t>Creating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object and adding stuff to it inside of some other class</a:t>
            </a:r>
          </a:p>
          <a:p>
            <a:pPr lvl="1"/>
            <a:r>
              <a:rPr lang="en-US" dirty="0" smtClean="0"/>
              <a:t>Extending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with your own class, making your class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plus more</a:t>
            </a:r>
          </a:p>
          <a:p>
            <a:r>
              <a:rPr lang="en-US" dirty="0" smtClean="0"/>
              <a:t>It doesn't really matter which one you pick</a:t>
            </a:r>
          </a:p>
          <a:p>
            <a:r>
              <a:rPr lang="en-US" dirty="0" smtClean="0"/>
              <a:t>To keep things simple, we'll create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object instead of extending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9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867400" cy="3330209"/>
          </a:xfrm>
        </p:spPr>
        <p:txBody>
          <a:bodyPr>
            <a:normAutofit/>
          </a:bodyPr>
          <a:lstStyle/>
          <a:p>
            <a:r>
              <a:rPr lang="en-US" dirty="0" smtClean="0"/>
              <a:t>To create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, we will usually call its constructor that takes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, giving it a title</a:t>
            </a:r>
          </a:p>
          <a:p>
            <a:r>
              <a:rPr lang="en-US" dirty="0" smtClean="0"/>
              <a:t>Then, we have to make it visible so that we can see it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4471" y="5105401"/>
            <a:ext cx="10972801" cy="1295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frame = 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 Window"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748070"/>
            <a:ext cx="3893949" cy="314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1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730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code from the previous slide will make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and make it visible</a:t>
            </a:r>
          </a:p>
          <a:p>
            <a:r>
              <a:rPr lang="en-US" dirty="0" smtClean="0"/>
              <a:t>However, it will probably be so small that you won't even notice it</a:t>
            </a:r>
          </a:p>
          <a:p>
            <a:r>
              <a:rPr lang="en-US" dirty="0" smtClean="0"/>
              <a:t>To deal with this problem, you should set its size, ideally before you make it visible</a:t>
            </a:r>
          </a:p>
          <a:p>
            <a:pPr lvl="1"/>
            <a:r>
              <a:rPr lang="en-US" dirty="0" smtClean="0"/>
              <a:t>Its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 takes two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values: width and height in pixels</a:t>
            </a:r>
          </a:p>
          <a:p>
            <a:r>
              <a:rPr lang="en-US" dirty="0" smtClean="0"/>
              <a:t>Eventually, once we add widgets to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, we can simply call its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  <a:r>
              <a:rPr lang="en-US" dirty="0"/>
              <a:t> </a:t>
            </a:r>
            <a:r>
              <a:rPr lang="en-US" dirty="0" smtClean="0"/>
              <a:t>method, which will make it take up the amount of space it needs to fit everything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4800600"/>
            <a:ext cx="10972801" cy="1295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frame = 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 Window"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frame.setSize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(500, 400);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1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5274</TotalTime>
  <Words>1333</Words>
  <Application>Microsoft Office PowerPoint</Application>
  <PresentationFormat>Widescreen</PresentationFormat>
  <Paragraphs>177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2</vt:lpstr>
      <vt:lpstr>JFrame</vt:lpstr>
      <vt:lpstr>JFrame</vt:lpstr>
      <vt:lpstr>Creating or extending</vt:lpstr>
      <vt:lpstr>Creating a JFrame</vt:lpstr>
      <vt:lpstr>setSize()</vt:lpstr>
      <vt:lpstr>setDefaultCloseOperation()</vt:lpstr>
      <vt:lpstr>Recap</vt:lpstr>
      <vt:lpstr>Widgets</vt:lpstr>
      <vt:lpstr>Widgets</vt:lpstr>
      <vt:lpstr>JButton</vt:lpstr>
      <vt:lpstr>Adding a JButton to a JFrame</vt:lpstr>
      <vt:lpstr>Adding to different parts of a JFrame</vt:lpstr>
      <vt:lpstr>Displaying an icon on a JButton</vt:lpstr>
      <vt:lpstr>JLabel</vt:lpstr>
      <vt:lpstr>JTextField</vt:lpstr>
      <vt:lpstr>JTextArea</vt:lpstr>
      <vt:lpstr>Layout Managers</vt:lpstr>
      <vt:lpstr>Layout managers</vt:lpstr>
      <vt:lpstr>BorderLayout</vt:lpstr>
      <vt:lpstr>GridLayout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1032</cp:revision>
  <dcterms:created xsi:type="dcterms:W3CDTF">2009-08-24T20:26:10Z</dcterms:created>
  <dcterms:modified xsi:type="dcterms:W3CDTF">2020-02-14T17:24:08Z</dcterms:modified>
</cp:coreProperties>
</file>