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0"/>
  </p:notesMasterIdLst>
  <p:sldIdLst>
    <p:sldId id="256" r:id="rId2"/>
    <p:sldId id="373" r:id="rId3"/>
    <p:sldId id="374" r:id="rId4"/>
    <p:sldId id="436" r:id="rId5"/>
    <p:sldId id="437" r:id="rId6"/>
    <p:sldId id="475" r:id="rId7"/>
    <p:sldId id="476" r:id="rId8"/>
    <p:sldId id="495" r:id="rId9"/>
    <p:sldId id="477" r:id="rId10"/>
    <p:sldId id="478" r:id="rId11"/>
    <p:sldId id="496" r:id="rId12"/>
    <p:sldId id="479" r:id="rId13"/>
    <p:sldId id="480" r:id="rId14"/>
    <p:sldId id="481" r:id="rId15"/>
    <p:sldId id="482" r:id="rId16"/>
    <p:sldId id="483" r:id="rId17"/>
    <p:sldId id="488" r:id="rId18"/>
    <p:sldId id="484" r:id="rId19"/>
    <p:sldId id="485" r:id="rId20"/>
    <p:sldId id="486" r:id="rId21"/>
    <p:sldId id="489" r:id="rId22"/>
    <p:sldId id="438" r:id="rId23"/>
    <p:sldId id="465" r:id="rId24"/>
    <p:sldId id="490" r:id="rId25"/>
    <p:sldId id="474" r:id="rId26"/>
    <p:sldId id="274" r:id="rId27"/>
    <p:sldId id="346" r:id="rId28"/>
    <p:sldId id="297" r:id="rId2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52" autoAdjust="0"/>
    <p:restoredTop sz="94694" autoAdjust="0"/>
  </p:normalViewPr>
  <p:slideViewPr>
    <p:cSldViewPr>
      <p:cViewPr varScale="1">
        <p:scale>
          <a:sx n="65" d="100"/>
          <a:sy n="65" d="100"/>
        </p:scale>
        <p:origin x="716" y="4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7FE8EF-7E1D-4CC2-BD9F-B1936C0AC818}" type="datetimeFigureOut">
              <a:rPr lang="en-US" smtClean="0"/>
              <a:pPr/>
              <a:t>2/14/2020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068796-915B-4F4F-972A-93A5DBC2787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33850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1" y="0"/>
            <a:ext cx="12191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3355848"/>
            <a:ext cx="107696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1828800"/>
            <a:ext cx="107696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2/14/2020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2/14/2020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8798560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8" name="Rectangle 7"/>
          <p:cNvSpPr/>
          <p:nvPr/>
        </p:nvSpPr>
        <p:spPr bwMode="ltGray">
          <a:xfrm>
            <a:off x="8863584" y="0"/>
            <a:ext cx="33528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274641"/>
            <a:ext cx="25400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04801"/>
            <a:ext cx="80264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2/14/2020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520796" y="6377460"/>
            <a:ext cx="5115205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5448"/>
            <a:ext cx="10972800" cy="125272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2/14/2020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12192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9744" y="118872"/>
            <a:ext cx="10684256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7552" y="1828800"/>
            <a:ext cx="10696448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2/14/2020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773936"/>
            <a:ext cx="53848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773936"/>
            <a:ext cx="53848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2/14/2020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98988"/>
            <a:ext cx="5386917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449512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698988"/>
            <a:ext cx="5389033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449512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2/14/2020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2/14/2020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2/14/2020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784" y="152400"/>
            <a:ext cx="3364992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5837" y="1743134"/>
            <a:ext cx="7894188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784" y="1730018"/>
            <a:ext cx="329184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2/14/2020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3807649" y="0"/>
            <a:ext cx="6096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Rectangle 8"/>
          <p:cNvSpPr/>
          <p:nvPr/>
        </p:nvSpPr>
        <p:spPr bwMode="invGray">
          <a:xfrm>
            <a:off x="3807649" y="0"/>
            <a:ext cx="6096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155448"/>
            <a:ext cx="3366867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71741" y="1484808"/>
            <a:ext cx="8329863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9456" y="1728216"/>
            <a:ext cx="329184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19456" y="1170432"/>
            <a:ext cx="3364992" cy="201168"/>
          </a:xfrm>
        </p:spPr>
        <p:txBody>
          <a:bodyPr/>
          <a:lstStyle/>
          <a:p>
            <a:fld id="{8A57E976-8075-4937-B12C-3CC32E54B430}" type="datetimeFigureOut">
              <a:rPr lang="en-US" smtClean="0"/>
              <a:pPr/>
              <a:t>2/14/2020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3807649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Rectangle 8"/>
          <p:cNvSpPr/>
          <p:nvPr/>
        </p:nvSpPr>
        <p:spPr bwMode="invGray">
          <a:xfrm>
            <a:off x="3807649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47744" y="1170432"/>
            <a:ext cx="6925056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1119104" y="1170432"/>
            <a:ext cx="978485" cy="201168"/>
          </a:xfrm>
        </p:spPr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7" name="Rectangle 6"/>
          <p:cNvSpPr/>
          <p:nvPr/>
        </p:nvSpPr>
        <p:spPr bwMode="ltGray">
          <a:xfrm>
            <a:off x="1" y="1"/>
            <a:ext cx="12191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109728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775192"/>
            <a:ext cx="109728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476999"/>
            <a:ext cx="28448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8A57E976-8075-4937-B12C-3CC32E54B430}" type="datetimeFigureOut">
              <a:rPr lang="en-US" smtClean="0"/>
              <a:pPr/>
              <a:t>2/14/2020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20796" y="6476999"/>
            <a:ext cx="7343625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39195" y="6476999"/>
            <a:ext cx="978485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COMP 2000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Week 5 - Friday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setDefaultCloseOperation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75192"/>
            <a:ext cx="10972800" cy="4854207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Next, you'll notice that closing the window doesn't end the program</a:t>
            </a:r>
          </a:p>
          <a:p>
            <a:pPr lvl="1"/>
            <a:r>
              <a:rPr lang="en-US" dirty="0" smtClean="0"/>
              <a:t>The little red square on the Eclipse Console is still clickable, meaning that the program is running</a:t>
            </a:r>
          </a:p>
          <a:p>
            <a:r>
              <a:rPr lang="en-US" dirty="0" smtClean="0"/>
              <a:t>By default, closing the window by clicking its X only hides the window</a:t>
            </a:r>
          </a:p>
          <a:p>
            <a:r>
              <a:rPr lang="en-US" dirty="0" smtClean="0"/>
              <a:t>By calling the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setDefaultCloseOperation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/>
              <a:t>, </a:t>
            </a:r>
            <a:r>
              <a:rPr lang="en-US" dirty="0" smtClean="0"/>
              <a:t>we can make it so that the default operations is dispose (getting rid of the window)</a:t>
            </a:r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Many books suggest passing </a:t>
            </a:r>
            <a:r>
              <a:rPr lang="en-US" dirty="0"/>
              <a:t>in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JFrame.EXIT_ON_CLOSE</a:t>
            </a:r>
            <a:r>
              <a:rPr lang="en-US" dirty="0" smtClean="0"/>
              <a:t>, but you </a:t>
            </a:r>
            <a:r>
              <a:rPr lang="en-US" b="1" dirty="0" smtClean="0"/>
              <a:t>should not!</a:t>
            </a:r>
          </a:p>
          <a:p>
            <a:r>
              <a:rPr lang="en-US" dirty="0" smtClean="0"/>
              <a:t>Doing so will kill the rest of your program like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System.exit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09599" y="3886200"/>
            <a:ext cx="10972801" cy="14478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 anchor="ctr">
            <a:normAutofit fontScale="77500" lnSpcReduction="20000"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3200" b="1" dirty="0" err="1" smtClean="0">
                <a:latin typeface="Courier New" pitchFamily="49" charset="0"/>
                <a:cs typeface="Courier New" pitchFamily="49" charset="0"/>
              </a:rPr>
              <a:t>JFrame</a:t>
            </a:r>
            <a:r>
              <a:rPr lang="en-US" sz="3200" b="1" dirty="0" smtClean="0">
                <a:latin typeface="Courier New" pitchFamily="49" charset="0"/>
                <a:cs typeface="Courier New" pitchFamily="49" charset="0"/>
              </a:rPr>
              <a:t> frame = </a:t>
            </a:r>
            <a:r>
              <a:rPr lang="en-US" sz="32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new</a:t>
            </a:r>
            <a:r>
              <a:rPr lang="en-US" sz="32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3200" b="1" dirty="0" err="1" smtClean="0">
                <a:latin typeface="Courier New" pitchFamily="49" charset="0"/>
                <a:cs typeface="Courier New" pitchFamily="49" charset="0"/>
              </a:rPr>
              <a:t>JFrame</a:t>
            </a:r>
            <a:r>
              <a:rPr lang="en-US" sz="32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32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"A Window"</a:t>
            </a:r>
            <a:r>
              <a:rPr lang="en-US" sz="3200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3200" b="1" dirty="0" err="1" smtClean="0">
                <a:latin typeface="Courier New" pitchFamily="49" charset="0"/>
                <a:cs typeface="Courier New" pitchFamily="49" charset="0"/>
              </a:rPr>
              <a:t>frame.setSize</a:t>
            </a:r>
            <a:r>
              <a:rPr lang="en-US" sz="3200" b="1" dirty="0" smtClean="0">
                <a:latin typeface="Courier New" pitchFamily="49" charset="0"/>
                <a:cs typeface="Courier New" pitchFamily="49" charset="0"/>
              </a:rPr>
              <a:t>(500, 400);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3200" b="1" dirty="0" err="1" smtClean="0">
                <a:latin typeface="Courier New" pitchFamily="49" charset="0"/>
                <a:cs typeface="Courier New" pitchFamily="49" charset="0"/>
              </a:rPr>
              <a:t>frame.setDefaultCloseOperation</a:t>
            </a:r>
            <a:r>
              <a:rPr lang="en-US" sz="32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3200" b="1" dirty="0" err="1" smtClean="0">
                <a:latin typeface="Courier New" pitchFamily="49" charset="0"/>
                <a:cs typeface="Courier New" pitchFamily="49" charset="0"/>
              </a:rPr>
              <a:t>JFrame.DISPOSE_ON_CLOSE</a:t>
            </a:r>
            <a:r>
              <a:rPr lang="en-US" sz="3200" b="1" dirty="0">
                <a:latin typeface="Courier New" pitchFamily="49" charset="0"/>
                <a:cs typeface="Courier New" pitchFamily="49" charset="0"/>
              </a:rPr>
              <a:t>);</a:t>
            </a:r>
            <a:endParaRPr lang="en-US" sz="3200" b="1" dirty="0" smtClean="0">
              <a:latin typeface="Courier New" pitchFamily="49" charset="0"/>
              <a:cs typeface="Courier New" pitchFamily="49" charset="0"/>
            </a:endParaRP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3200" b="1" dirty="0" err="1" smtClean="0">
                <a:latin typeface="Courier New" pitchFamily="49" charset="0"/>
                <a:cs typeface="Courier New" pitchFamily="49" charset="0"/>
              </a:rPr>
              <a:t>frame.setVisible</a:t>
            </a:r>
            <a:r>
              <a:rPr lang="en-US" sz="32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32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true</a:t>
            </a:r>
            <a:r>
              <a:rPr lang="en-US" sz="3200" b="1" dirty="0" smtClean="0">
                <a:latin typeface="Courier New" pitchFamily="49" charset="0"/>
                <a:cs typeface="Courier New" pitchFamily="49" charset="0"/>
              </a:rPr>
              <a:t>);</a:t>
            </a:r>
            <a:endParaRPr lang="en-US" sz="3200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03153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Recap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 use a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JFrame</a:t>
            </a:r>
            <a:r>
              <a:rPr lang="en-US" dirty="0" smtClean="0"/>
              <a:t> you must:</a:t>
            </a:r>
          </a:p>
          <a:p>
            <a:pPr lvl="1"/>
            <a:r>
              <a:rPr lang="en-US" dirty="0" smtClean="0"/>
              <a:t>Create a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JFrame</a:t>
            </a:r>
            <a:r>
              <a:rPr lang="en-US" dirty="0" smtClean="0"/>
              <a:t> object</a:t>
            </a:r>
          </a:p>
          <a:p>
            <a:pPr lvl="1"/>
            <a:r>
              <a:rPr lang="en-US" dirty="0" smtClean="0"/>
              <a:t>Set its size (either directly or by putting widgets on it and then calling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pack()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Set its default close operation to dispose</a:t>
            </a:r>
          </a:p>
          <a:p>
            <a:pPr lvl="1"/>
            <a:r>
              <a:rPr lang="en-US" dirty="0" smtClean="0"/>
              <a:t>Make it visible</a:t>
            </a:r>
          </a:p>
          <a:p>
            <a:r>
              <a:rPr lang="en-US" dirty="0" smtClean="0"/>
              <a:t>Now that we've got a window, we can put widgets on it!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10462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Widgets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0018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Widgets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b="1" dirty="0" smtClean="0"/>
              <a:t>Widget</a:t>
            </a:r>
            <a:r>
              <a:rPr lang="en-US" dirty="0" smtClean="0"/>
              <a:t> is a generic term for a wide range of GUI controls</a:t>
            </a:r>
          </a:p>
          <a:p>
            <a:pPr lvl="1"/>
            <a:r>
              <a:rPr lang="en-US" dirty="0" smtClean="0"/>
              <a:t>Buttons</a:t>
            </a:r>
          </a:p>
          <a:p>
            <a:pPr lvl="1"/>
            <a:r>
              <a:rPr lang="en-US" dirty="0" smtClean="0"/>
              <a:t>Labels (allowing us to put text or images on a GUI)</a:t>
            </a:r>
          </a:p>
          <a:p>
            <a:pPr lvl="1"/>
            <a:r>
              <a:rPr lang="en-US" dirty="0" smtClean="0"/>
              <a:t>Text fields</a:t>
            </a:r>
          </a:p>
          <a:p>
            <a:pPr lvl="1"/>
            <a:r>
              <a:rPr lang="en-US" dirty="0" smtClean="0"/>
              <a:t>Text areas (like text fields but larger)</a:t>
            </a:r>
          </a:p>
          <a:p>
            <a:pPr lvl="1"/>
            <a:r>
              <a:rPr lang="en-US" dirty="0" smtClean="0"/>
              <a:t>Menus</a:t>
            </a:r>
          </a:p>
          <a:p>
            <a:pPr lvl="1"/>
            <a:r>
              <a:rPr lang="en-US" dirty="0" smtClean="0"/>
              <a:t>Checkboxes</a:t>
            </a:r>
          </a:p>
          <a:p>
            <a:pPr lvl="1"/>
            <a:r>
              <a:rPr lang="en-US" dirty="0" smtClean="0"/>
              <a:t>Radio buttons</a:t>
            </a:r>
          </a:p>
          <a:p>
            <a:pPr lvl="1"/>
            <a:r>
              <a:rPr lang="en-US" dirty="0" smtClean="0"/>
              <a:t>Lists</a:t>
            </a:r>
          </a:p>
          <a:p>
            <a:pPr lvl="1"/>
            <a:r>
              <a:rPr lang="en-US" dirty="0" smtClean="0"/>
              <a:t>Combo boxes</a:t>
            </a:r>
          </a:p>
          <a:p>
            <a:pPr lvl="1"/>
            <a:r>
              <a:rPr lang="en-US" dirty="0" smtClean="0"/>
              <a:t>Sliders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66006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JButton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75193"/>
            <a:ext cx="10972800" cy="3254008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A button you can click on is provided by the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JButton</a:t>
            </a:r>
            <a:r>
              <a:rPr lang="en-US" dirty="0" smtClean="0"/>
              <a:t> class</a:t>
            </a:r>
          </a:p>
          <a:p>
            <a:r>
              <a:rPr lang="en-US" dirty="0" smtClean="0"/>
              <a:t>A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JButton</a:t>
            </a:r>
            <a:r>
              <a:rPr lang="en-US" dirty="0" smtClean="0"/>
              <a:t> is usually created with text or an image</a:t>
            </a:r>
          </a:p>
          <a:p>
            <a:pPr lvl="1"/>
            <a:r>
              <a:rPr lang="en-US" dirty="0" smtClean="0"/>
              <a:t>You'll need to make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JButton</a:t>
            </a:r>
            <a:r>
              <a:rPr lang="en-US" dirty="0" err="1"/>
              <a:t>s</a:t>
            </a:r>
            <a:r>
              <a:rPr lang="en-US" dirty="0" smtClean="0"/>
              <a:t> with images for Project 2</a:t>
            </a:r>
          </a:p>
          <a:p>
            <a:r>
              <a:rPr lang="en-US" dirty="0" smtClean="0"/>
              <a:t>Just creating the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JButton</a:t>
            </a:r>
            <a:r>
              <a:rPr lang="en-US" dirty="0" smtClean="0"/>
              <a:t> doesn't do anything</a:t>
            </a:r>
          </a:p>
          <a:p>
            <a:r>
              <a:rPr lang="en-US" dirty="0" smtClean="0"/>
              <a:t>You have to add it to a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JFrame</a:t>
            </a:r>
            <a:r>
              <a:rPr lang="en-US" dirty="0" smtClean="0"/>
              <a:t> (or other container) to see it</a:t>
            </a:r>
          </a:p>
          <a:p>
            <a:r>
              <a:rPr lang="en-US" dirty="0" smtClean="0"/>
              <a:t>Right now, we're just creating the buttons</a:t>
            </a:r>
          </a:p>
          <a:p>
            <a:r>
              <a:rPr lang="en-US" dirty="0" smtClean="0"/>
              <a:t>Next week, we'll learn how to add actions to them</a:t>
            </a: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09599" y="5181600"/>
            <a:ext cx="10972801" cy="9906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 anchor="ctr">
            <a:normAutofit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3200" b="1" dirty="0" err="1" smtClean="0">
                <a:latin typeface="Courier New" pitchFamily="49" charset="0"/>
                <a:cs typeface="Courier New" pitchFamily="49" charset="0"/>
              </a:rPr>
              <a:t>JButton</a:t>
            </a:r>
            <a:r>
              <a:rPr lang="en-US" sz="3200" b="1" dirty="0" smtClean="0">
                <a:latin typeface="Courier New" pitchFamily="49" charset="0"/>
                <a:cs typeface="Courier New" pitchFamily="49" charset="0"/>
              </a:rPr>
              <a:t> button = </a:t>
            </a:r>
            <a:r>
              <a:rPr lang="en-US" sz="32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new</a:t>
            </a:r>
            <a:r>
              <a:rPr lang="en-US" sz="32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3200" b="1" dirty="0" err="1" smtClean="0">
                <a:latin typeface="Courier New" pitchFamily="49" charset="0"/>
                <a:cs typeface="Courier New" pitchFamily="49" charset="0"/>
              </a:rPr>
              <a:t>JButton</a:t>
            </a:r>
            <a:r>
              <a:rPr lang="en-US" sz="32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32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"Push me!"</a:t>
            </a:r>
            <a:r>
              <a:rPr lang="en-US" sz="3200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</p:txBody>
      </p:sp>
    </p:spTree>
    <p:extLst>
      <p:ext uri="{BB962C8B-B14F-4D97-AF65-F5344CB8AC3E}">
        <p14:creationId xmlns:p14="http://schemas.microsoft.com/office/powerpoint/2010/main" val="35166410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Adding a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JButton</a:t>
            </a:r>
            <a:r>
              <a:rPr lang="en-US" dirty="0" smtClean="0"/>
              <a:t> to a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JFrame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75193"/>
            <a:ext cx="6705600" cy="2187207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Once you've created a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JButton</a:t>
            </a:r>
            <a:r>
              <a:rPr lang="en-US" dirty="0" smtClean="0"/>
              <a:t>, you can add it to a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JFrame</a:t>
            </a:r>
            <a:r>
              <a:rPr lang="en-US" dirty="0" smtClean="0"/>
              <a:t> by calling the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add()</a:t>
            </a:r>
            <a:r>
              <a:rPr lang="en-US" dirty="0" smtClean="0"/>
              <a:t> method on the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JFrame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 smtClean="0"/>
              <a:t>All GUI containers have an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add()</a:t>
            </a:r>
            <a:r>
              <a:rPr lang="en-US" dirty="0"/>
              <a:t> </a:t>
            </a:r>
            <a:r>
              <a:rPr lang="en-US" dirty="0" smtClean="0"/>
              <a:t>method that allows us to add a widget to it</a:t>
            </a: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09599" y="4572000"/>
            <a:ext cx="10972801" cy="19812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 anchor="ctr">
            <a:normAutofit fontScale="77500" lnSpcReduction="20000"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3200" b="1" dirty="0" err="1" smtClean="0">
                <a:latin typeface="Courier New" pitchFamily="49" charset="0"/>
                <a:cs typeface="Courier New" pitchFamily="49" charset="0"/>
              </a:rPr>
              <a:t>JFrame</a:t>
            </a:r>
            <a:r>
              <a:rPr lang="en-US" sz="3200" b="1" dirty="0" smtClean="0">
                <a:latin typeface="Courier New" pitchFamily="49" charset="0"/>
                <a:cs typeface="Courier New" pitchFamily="49" charset="0"/>
              </a:rPr>
              <a:t> frame = </a:t>
            </a:r>
            <a:r>
              <a:rPr lang="en-US" sz="32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new</a:t>
            </a:r>
            <a:r>
              <a:rPr lang="en-US" sz="32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3200" b="1" dirty="0" err="1" smtClean="0">
                <a:latin typeface="Courier New" pitchFamily="49" charset="0"/>
                <a:cs typeface="Courier New" pitchFamily="49" charset="0"/>
              </a:rPr>
              <a:t>JFrame</a:t>
            </a:r>
            <a:r>
              <a:rPr lang="en-US" sz="32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32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"A Window"</a:t>
            </a:r>
            <a:r>
              <a:rPr lang="en-US" sz="3200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3200" b="1" dirty="0" err="1" smtClean="0">
                <a:latin typeface="Courier New" pitchFamily="49" charset="0"/>
                <a:cs typeface="Courier New" pitchFamily="49" charset="0"/>
              </a:rPr>
              <a:t>frame.setSize</a:t>
            </a:r>
            <a:r>
              <a:rPr lang="en-US" sz="3200" b="1" dirty="0" smtClean="0">
                <a:latin typeface="Courier New" pitchFamily="49" charset="0"/>
                <a:cs typeface="Courier New" pitchFamily="49" charset="0"/>
              </a:rPr>
              <a:t>(500, 400);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3200" b="1" dirty="0" err="1" smtClean="0">
                <a:latin typeface="Courier New" pitchFamily="49" charset="0"/>
                <a:cs typeface="Courier New" pitchFamily="49" charset="0"/>
              </a:rPr>
              <a:t>frame.setDefaultCloseOperation</a:t>
            </a:r>
            <a:r>
              <a:rPr lang="en-US" sz="32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3200" b="1" dirty="0" err="1" smtClean="0">
                <a:latin typeface="Courier New" pitchFamily="49" charset="0"/>
                <a:cs typeface="Courier New" pitchFamily="49" charset="0"/>
              </a:rPr>
              <a:t>JFrame.DISPOSE_ON_CLOSE</a:t>
            </a:r>
            <a:r>
              <a:rPr lang="en-US" sz="3200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3200" b="1" dirty="0" err="1" smtClean="0">
                <a:latin typeface="Courier New" pitchFamily="49" charset="0"/>
                <a:cs typeface="Courier New" pitchFamily="49" charset="0"/>
              </a:rPr>
              <a:t>JButton</a:t>
            </a:r>
            <a:r>
              <a:rPr lang="en-US" sz="3200" b="1" dirty="0" smtClean="0">
                <a:latin typeface="Courier New" pitchFamily="49" charset="0"/>
                <a:cs typeface="Courier New" pitchFamily="49" charset="0"/>
              </a:rPr>
              <a:t> button = </a:t>
            </a:r>
            <a:r>
              <a:rPr lang="en-US" sz="32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new</a:t>
            </a:r>
            <a:r>
              <a:rPr lang="en-US" sz="32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3200" b="1" dirty="0" err="1" smtClean="0">
                <a:latin typeface="Courier New" pitchFamily="49" charset="0"/>
                <a:cs typeface="Courier New" pitchFamily="49" charset="0"/>
              </a:rPr>
              <a:t>JButton</a:t>
            </a:r>
            <a:r>
              <a:rPr lang="en-US" sz="32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32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"Push me!"</a:t>
            </a:r>
            <a:r>
              <a:rPr lang="en-US" sz="3200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3200" b="1" dirty="0" err="1" smtClean="0">
                <a:latin typeface="Courier New" pitchFamily="49" charset="0"/>
                <a:cs typeface="Courier New" pitchFamily="49" charset="0"/>
              </a:rPr>
              <a:t>frame.add</a:t>
            </a:r>
            <a:r>
              <a:rPr lang="en-US" sz="3200" b="1" dirty="0" smtClean="0">
                <a:latin typeface="Courier New" pitchFamily="49" charset="0"/>
                <a:cs typeface="Courier New" pitchFamily="49" charset="0"/>
              </a:rPr>
              <a:t>(button);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3200" b="1" dirty="0" err="1" smtClean="0">
                <a:latin typeface="Courier New" pitchFamily="49" charset="0"/>
                <a:cs typeface="Courier New" pitchFamily="49" charset="0"/>
              </a:rPr>
              <a:t>frame.setVisible</a:t>
            </a:r>
            <a:r>
              <a:rPr lang="en-US" sz="32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32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true</a:t>
            </a:r>
            <a:r>
              <a:rPr lang="en-US" sz="3200" b="1" dirty="0" smtClean="0">
                <a:latin typeface="Courier New" pitchFamily="49" charset="0"/>
                <a:cs typeface="Courier New" pitchFamily="49" charset="0"/>
              </a:rPr>
              <a:t>);</a:t>
            </a:r>
            <a:endParaRPr lang="en-US" sz="3200" b="1" dirty="0">
              <a:latin typeface="Courier New" pitchFamily="49" charset="0"/>
              <a:cs typeface="Courier New" pitchFamily="49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11840" y="1600200"/>
            <a:ext cx="3484760" cy="2819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02004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Adding to different parts of a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JFrame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75193"/>
            <a:ext cx="10972800" cy="2492008"/>
          </a:xfrm>
        </p:spPr>
        <p:txBody>
          <a:bodyPr>
            <a:normAutofit fontScale="62500" lnSpcReduction="20000"/>
          </a:bodyPr>
          <a:lstStyle/>
          <a:p>
            <a:r>
              <a:rPr lang="en-US" dirty="0" smtClean="0"/>
              <a:t>By default, a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JFrame</a:t>
            </a:r>
            <a:r>
              <a:rPr lang="en-US" dirty="0" smtClean="0"/>
              <a:t> uses a layout manager called the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BorderLayout</a:t>
            </a:r>
            <a:r>
              <a:rPr lang="en-US" dirty="0" smtClean="0"/>
              <a:t> that has five region</a:t>
            </a:r>
          </a:p>
          <a:p>
            <a:r>
              <a:rPr lang="en-US" dirty="0" smtClean="0"/>
              <a:t>Calling the simplest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add()</a:t>
            </a:r>
            <a:r>
              <a:rPr lang="en-US" dirty="0"/>
              <a:t> </a:t>
            </a:r>
            <a:r>
              <a:rPr lang="en-US" dirty="0" smtClean="0"/>
              <a:t>method adds a widget to the center, which stretches to take up all available space</a:t>
            </a:r>
          </a:p>
          <a:p>
            <a:r>
              <a:rPr lang="en-US" dirty="0" smtClean="0"/>
              <a:t>You can specify that you're adding to:</a:t>
            </a:r>
          </a:p>
          <a:p>
            <a:pPr lvl="1"/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BorderLayout.CENTER</a:t>
            </a:r>
            <a:endParaRPr lang="en-US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BorderLayout.NORTH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BorderLayout.SOUTH</a:t>
            </a:r>
            <a:endParaRPr lang="en-US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BorderLayout.EAST</a:t>
            </a:r>
            <a:endParaRPr lang="en-US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BorderLayout.WEST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380999" y="4267201"/>
            <a:ext cx="6781801" cy="2362199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 anchor="ctr">
            <a:normAutofit fontScale="55000" lnSpcReduction="20000"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3200" b="1" dirty="0" err="1" smtClean="0">
                <a:latin typeface="Courier New" pitchFamily="49" charset="0"/>
                <a:cs typeface="Courier New" pitchFamily="49" charset="0"/>
              </a:rPr>
              <a:t>JButton</a:t>
            </a:r>
            <a:r>
              <a:rPr lang="en-US" sz="32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3200" b="1" dirty="0" err="1">
                <a:latin typeface="Courier New" pitchFamily="49" charset="0"/>
                <a:cs typeface="Courier New" pitchFamily="49" charset="0"/>
              </a:rPr>
              <a:t>centerButton</a:t>
            </a:r>
            <a:r>
              <a:rPr lang="en-US" sz="3200" b="1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32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new</a:t>
            </a:r>
            <a:r>
              <a:rPr lang="en-US" sz="32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3200" b="1" dirty="0" err="1" smtClean="0">
                <a:latin typeface="Courier New" pitchFamily="49" charset="0"/>
                <a:cs typeface="Courier New" pitchFamily="49" charset="0"/>
              </a:rPr>
              <a:t>JButton</a:t>
            </a:r>
            <a:r>
              <a:rPr lang="en-US" sz="32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32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</a:t>
            </a:r>
            <a:r>
              <a:rPr lang="en-US" sz="32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Push me!"</a:t>
            </a:r>
            <a:r>
              <a:rPr lang="en-US" sz="3200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3200" b="1" dirty="0" err="1" smtClean="0">
                <a:latin typeface="Courier New" pitchFamily="49" charset="0"/>
                <a:cs typeface="Courier New" pitchFamily="49" charset="0"/>
              </a:rPr>
              <a:t>frame.add</a:t>
            </a:r>
            <a:r>
              <a:rPr lang="en-US" sz="32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3200" b="1" dirty="0" err="1" smtClean="0">
                <a:latin typeface="Courier New" pitchFamily="49" charset="0"/>
                <a:cs typeface="Courier New" pitchFamily="49" charset="0"/>
              </a:rPr>
              <a:t>centerButton</a:t>
            </a:r>
            <a:r>
              <a:rPr lang="en-US" sz="3200" b="1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3200" b="1" dirty="0" err="1">
                <a:latin typeface="Courier New" pitchFamily="49" charset="0"/>
                <a:cs typeface="Courier New" pitchFamily="49" charset="0"/>
              </a:rPr>
              <a:t>BorderLayout.CENTER</a:t>
            </a:r>
            <a:r>
              <a:rPr lang="en-US" sz="3200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3200" b="1" dirty="0" err="1" smtClean="0">
                <a:latin typeface="Courier New" pitchFamily="49" charset="0"/>
                <a:cs typeface="Courier New" pitchFamily="49" charset="0"/>
              </a:rPr>
              <a:t>JButton</a:t>
            </a:r>
            <a:r>
              <a:rPr lang="en-US" sz="32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3200" b="1" dirty="0" err="1">
                <a:latin typeface="Courier New" pitchFamily="49" charset="0"/>
                <a:cs typeface="Courier New" pitchFamily="49" charset="0"/>
              </a:rPr>
              <a:t>northButton</a:t>
            </a:r>
            <a:r>
              <a:rPr lang="en-US" sz="3200" b="1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32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new</a:t>
            </a:r>
            <a:r>
              <a:rPr lang="en-US" sz="32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3200" b="1" dirty="0" err="1" smtClean="0">
                <a:latin typeface="Courier New" pitchFamily="49" charset="0"/>
                <a:cs typeface="Courier New" pitchFamily="49" charset="0"/>
              </a:rPr>
              <a:t>JButton</a:t>
            </a:r>
            <a:r>
              <a:rPr lang="en-US" sz="32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32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</a:t>
            </a:r>
            <a:r>
              <a:rPr lang="en-US" sz="32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Cold"</a:t>
            </a:r>
            <a:r>
              <a:rPr lang="en-US" sz="3200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3200" b="1" dirty="0" err="1" smtClean="0">
                <a:latin typeface="Courier New" pitchFamily="49" charset="0"/>
                <a:cs typeface="Courier New" pitchFamily="49" charset="0"/>
              </a:rPr>
              <a:t>frame.add</a:t>
            </a:r>
            <a:r>
              <a:rPr lang="en-US" sz="32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3200" b="1" dirty="0" err="1" smtClean="0">
                <a:latin typeface="Courier New" pitchFamily="49" charset="0"/>
                <a:cs typeface="Courier New" pitchFamily="49" charset="0"/>
              </a:rPr>
              <a:t>northButton</a:t>
            </a:r>
            <a:r>
              <a:rPr lang="en-US" sz="3200" b="1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3200" b="1" dirty="0" err="1">
                <a:latin typeface="Courier New" pitchFamily="49" charset="0"/>
                <a:cs typeface="Courier New" pitchFamily="49" charset="0"/>
              </a:rPr>
              <a:t>BorderLayout.NORTH</a:t>
            </a:r>
            <a:r>
              <a:rPr lang="en-US" sz="3200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3200" b="1" dirty="0" err="1" smtClean="0">
                <a:latin typeface="Courier New" pitchFamily="49" charset="0"/>
                <a:cs typeface="Courier New" pitchFamily="49" charset="0"/>
              </a:rPr>
              <a:t>JButton</a:t>
            </a:r>
            <a:r>
              <a:rPr lang="en-US" sz="32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3200" b="1" dirty="0" err="1">
                <a:latin typeface="Courier New" pitchFamily="49" charset="0"/>
                <a:cs typeface="Courier New" pitchFamily="49" charset="0"/>
              </a:rPr>
              <a:t>southButton</a:t>
            </a:r>
            <a:r>
              <a:rPr lang="en-US" sz="3200" b="1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32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new</a:t>
            </a:r>
            <a:r>
              <a:rPr lang="en-US" sz="32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3200" b="1" dirty="0" err="1" smtClean="0">
                <a:latin typeface="Courier New" pitchFamily="49" charset="0"/>
                <a:cs typeface="Courier New" pitchFamily="49" charset="0"/>
              </a:rPr>
              <a:t>JButton</a:t>
            </a:r>
            <a:r>
              <a:rPr lang="en-US" sz="32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32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</a:t>
            </a:r>
            <a:r>
              <a:rPr lang="en-US" sz="32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Hot"</a:t>
            </a:r>
            <a:r>
              <a:rPr lang="en-US" sz="3200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3200" b="1" dirty="0" err="1" smtClean="0">
                <a:latin typeface="Courier New" pitchFamily="49" charset="0"/>
                <a:cs typeface="Courier New" pitchFamily="49" charset="0"/>
              </a:rPr>
              <a:t>frame.add</a:t>
            </a:r>
            <a:r>
              <a:rPr lang="en-US" sz="32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3200" b="1" dirty="0" err="1" smtClean="0">
                <a:latin typeface="Courier New" pitchFamily="49" charset="0"/>
                <a:cs typeface="Courier New" pitchFamily="49" charset="0"/>
              </a:rPr>
              <a:t>southButton</a:t>
            </a:r>
            <a:r>
              <a:rPr lang="en-US" sz="3200" b="1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3200" b="1" dirty="0" err="1">
                <a:latin typeface="Courier New" pitchFamily="49" charset="0"/>
                <a:cs typeface="Courier New" pitchFamily="49" charset="0"/>
              </a:rPr>
              <a:t>BorderLayout.SOUTH</a:t>
            </a:r>
            <a:r>
              <a:rPr lang="en-US" sz="3200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3200" b="1" dirty="0" err="1" smtClean="0">
                <a:latin typeface="Courier New" pitchFamily="49" charset="0"/>
                <a:cs typeface="Courier New" pitchFamily="49" charset="0"/>
              </a:rPr>
              <a:t>JButton</a:t>
            </a:r>
            <a:r>
              <a:rPr lang="en-US" sz="32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3200" b="1" dirty="0" err="1">
                <a:latin typeface="Courier New" pitchFamily="49" charset="0"/>
                <a:cs typeface="Courier New" pitchFamily="49" charset="0"/>
              </a:rPr>
              <a:t>eastButton</a:t>
            </a:r>
            <a:r>
              <a:rPr lang="en-US" sz="3200" b="1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32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new</a:t>
            </a:r>
            <a:r>
              <a:rPr lang="en-US" sz="32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3200" b="1" dirty="0" err="1" smtClean="0">
                <a:latin typeface="Courier New" pitchFamily="49" charset="0"/>
                <a:cs typeface="Courier New" pitchFamily="49" charset="0"/>
              </a:rPr>
              <a:t>JButton</a:t>
            </a:r>
            <a:r>
              <a:rPr lang="en-US" sz="32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32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</a:t>
            </a:r>
            <a:r>
              <a:rPr lang="en-US" sz="32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Sunrise"</a:t>
            </a:r>
            <a:r>
              <a:rPr lang="en-US" sz="3200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3200" b="1" dirty="0" err="1" smtClean="0">
                <a:latin typeface="Courier New" pitchFamily="49" charset="0"/>
                <a:cs typeface="Courier New" pitchFamily="49" charset="0"/>
              </a:rPr>
              <a:t>frame.add</a:t>
            </a:r>
            <a:r>
              <a:rPr lang="en-US" sz="32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3200" b="1" dirty="0" err="1" smtClean="0">
                <a:latin typeface="Courier New" pitchFamily="49" charset="0"/>
                <a:cs typeface="Courier New" pitchFamily="49" charset="0"/>
              </a:rPr>
              <a:t>eastButton</a:t>
            </a:r>
            <a:r>
              <a:rPr lang="en-US" sz="3200" b="1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3200" b="1" dirty="0" err="1">
                <a:latin typeface="Courier New" pitchFamily="49" charset="0"/>
                <a:cs typeface="Courier New" pitchFamily="49" charset="0"/>
              </a:rPr>
              <a:t>BorderLayout.EAST</a:t>
            </a:r>
            <a:r>
              <a:rPr lang="en-US" sz="3200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3200" b="1" dirty="0" err="1" smtClean="0">
                <a:latin typeface="Courier New" pitchFamily="49" charset="0"/>
                <a:cs typeface="Courier New" pitchFamily="49" charset="0"/>
              </a:rPr>
              <a:t>JButton</a:t>
            </a:r>
            <a:r>
              <a:rPr lang="en-US" sz="32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3200" b="1" dirty="0" err="1">
                <a:latin typeface="Courier New" pitchFamily="49" charset="0"/>
                <a:cs typeface="Courier New" pitchFamily="49" charset="0"/>
              </a:rPr>
              <a:t>westButton</a:t>
            </a:r>
            <a:r>
              <a:rPr lang="en-US" sz="3200" b="1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32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new</a:t>
            </a:r>
            <a:r>
              <a:rPr lang="en-US" sz="32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3200" b="1" dirty="0" err="1" smtClean="0">
                <a:latin typeface="Courier New" pitchFamily="49" charset="0"/>
                <a:cs typeface="Courier New" pitchFamily="49" charset="0"/>
              </a:rPr>
              <a:t>JButton</a:t>
            </a:r>
            <a:r>
              <a:rPr lang="en-US" sz="32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32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</a:t>
            </a:r>
            <a:r>
              <a:rPr lang="en-US" sz="32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Sunset"</a:t>
            </a:r>
            <a:r>
              <a:rPr lang="en-US" sz="3200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3200" b="1" dirty="0" err="1" smtClean="0">
                <a:latin typeface="Courier New" pitchFamily="49" charset="0"/>
                <a:cs typeface="Courier New" pitchFamily="49" charset="0"/>
              </a:rPr>
              <a:t>frame.add</a:t>
            </a:r>
            <a:r>
              <a:rPr lang="en-US" sz="32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3200" b="1" dirty="0" err="1" smtClean="0">
                <a:latin typeface="Courier New" pitchFamily="49" charset="0"/>
                <a:cs typeface="Courier New" pitchFamily="49" charset="0"/>
              </a:rPr>
              <a:t>westButton</a:t>
            </a:r>
            <a:r>
              <a:rPr lang="en-US" sz="3200" b="1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3200" b="1" dirty="0" err="1">
                <a:latin typeface="Courier New" pitchFamily="49" charset="0"/>
                <a:cs typeface="Courier New" pitchFamily="49" charset="0"/>
              </a:rPr>
              <a:t>BorderLayout.WEST</a:t>
            </a:r>
            <a:r>
              <a:rPr lang="en-US" sz="3200" b="1" dirty="0">
                <a:latin typeface="Courier New" pitchFamily="49" charset="0"/>
                <a:cs typeface="Courier New" pitchFamily="49" charset="0"/>
              </a:rPr>
              <a:t>);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15200" y="2886075"/>
            <a:ext cx="4629150" cy="3743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93082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Displaying an icon on a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JButton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75192"/>
            <a:ext cx="6019800" cy="3558808"/>
          </a:xfrm>
        </p:spPr>
        <p:txBody>
          <a:bodyPr>
            <a:normAutofit/>
          </a:bodyPr>
          <a:lstStyle/>
          <a:p>
            <a:r>
              <a:rPr lang="en-US" dirty="0" smtClean="0"/>
              <a:t>You can also make a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JButton</a:t>
            </a:r>
            <a:r>
              <a:rPr lang="en-US" dirty="0" smtClean="0"/>
              <a:t> with an image instead of text</a:t>
            </a:r>
          </a:p>
          <a:p>
            <a:r>
              <a:rPr lang="en-US" dirty="0" smtClean="0"/>
              <a:t>To do so, you create an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ImageIcon</a:t>
            </a:r>
            <a:r>
              <a:rPr lang="en-US" dirty="0" smtClean="0"/>
              <a:t> and pass that to the constructor of the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JButton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 smtClean="0"/>
              <a:t>You'll need the path to an image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34200" y="1784157"/>
            <a:ext cx="4280162" cy="3461118"/>
          </a:xfrm>
          <a:prstGeom prst="rect">
            <a:avLst/>
          </a:prstGeom>
        </p:spPr>
      </p:pic>
      <p:sp>
        <p:nvSpPr>
          <p:cNvPr id="5" name="Content Placeholder 2"/>
          <p:cNvSpPr txBox="1">
            <a:spLocks/>
          </p:cNvSpPr>
          <p:nvPr/>
        </p:nvSpPr>
        <p:spPr>
          <a:xfrm>
            <a:off x="609599" y="5486400"/>
            <a:ext cx="10972801" cy="9144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 anchor="ctr">
            <a:normAutofit fontScale="70000" lnSpcReduction="20000"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3200" b="1" dirty="0" err="1" smtClean="0">
                <a:latin typeface="Courier New" pitchFamily="49" charset="0"/>
                <a:cs typeface="Courier New" pitchFamily="49" charset="0"/>
              </a:rPr>
              <a:t>JButton</a:t>
            </a:r>
            <a:r>
              <a:rPr lang="en-US" sz="32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3200" b="1" dirty="0" err="1">
                <a:latin typeface="Courier New" pitchFamily="49" charset="0"/>
                <a:cs typeface="Courier New" pitchFamily="49" charset="0"/>
              </a:rPr>
              <a:t>bowieButton</a:t>
            </a:r>
            <a:r>
              <a:rPr lang="en-US" sz="3200" b="1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32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new</a:t>
            </a:r>
            <a:r>
              <a:rPr lang="en-US" sz="32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3200" b="1" dirty="0" err="1" smtClean="0">
                <a:latin typeface="Courier New" pitchFamily="49" charset="0"/>
                <a:cs typeface="Courier New" pitchFamily="49" charset="0"/>
              </a:rPr>
              <a:t>JButton</a:t>
            </a:r>
            <a:r>
              <a:rPr lang="en-US" sz="32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32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new</a:t>
            </a:r>
            <a:r>
              <a:rPr lang="en-US" sz="32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3200" b="1" dirty="0" err="1">
                <a:latin typeface="Courier New" pitchFamily="49" charset="0"/>
                <a:cs typeface="Courier New" pitchFamily="49" charset="0"/>
              </a:rPr>
              <a:t>ImageIcon</a:t>
            </a:r>
            <a:r>
              <a:rPr lang="en-US" sz="32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32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"bowie.jpg</a:t>
            </a:r>
            <a:r>
              <a:rPr lang="en-US" sz="32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</a:t>
            </a:r>
            <a:r>
              <a:rPr lang="en-US" sz="3200" b="1" dirty="0" smtClean="0">
                <a:latin typeface="Courier New" pitchFamily="49" charset="0"/>
                <a:cs typeface="Courier New" pitchFamily="49" charset="0"/>
              </a:rPr>
              <a:t>));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3200" b="1" dirty="0" err="1" smtClean="0">
                <a:latin typeface="Courier New" pitchFamily="49" charset="0"/>
                <a:cs typeface="Courier New" pitchFamily="49" charset="0"/>
              </a:rPr>
              <a:t>frame.add</a:t>
            </a:r>
            <a:r>
              <a:rPr lang="en-US" sz="32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3200" b="1" dirty="0" err="1" smtClean="0">
                <a:latin typeface="Courier New" pitchFamily="49" charset="0"/>
                <a:cs typeface="Courier New" pitchFamily="49" charset="0"/>
              </a:rPr>
              <a:t>bowieButton</a:t>
            </a:r>
            <a:r>
              <a:rPr lang="en-US" sz="3200" b="1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3200" b="1" dirty="0" err="1">
                <a:latin typeface="Courier New" pitchFamily="49" charset="0"/>
                <a:cs typeface="Courier New" pitchFamily="49" charset="0"/>
              </a:rPr>
              <a:t>BorderLayout.CENTER</a:t>
            </a:r>
            <a:r>
              <a:rPr lang="en-US" sz="3200" b="1" dirty="0">
                <a:latin typeface="Courier New" pitchFamily="49" charset="0"/>
                <a:cs typeface="Courier New" pitchFamily="49" charset="0"/>
              </a:rPr>
              <a:t>);	</a:t>
            </a:r>
          </a:p>
        </p:txBody>
      </p:sp>
    </p:spTree>
    <p:extLst>
      <p:ext uri="{BB962C8B-B14F-4D97-AF65-F5344CB8AC3E}">
        <p14:creationId xmlns:p14="http://schemas.microsoft.com/office/powerpoint/2010/main" val="5337735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JLabel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75192"/>
            <a:ext cx="5715000" cy="3177808"/>
          </a:xfrm>
        </p:spPr>
        <p:txBody>
          <a:bodyPr>
            <a:normAutofit/>
          </a:bodyPr>
          <a:lstStyle/>
          <a:p>
            <a:r>
              <a:rPr lang="en-US" dirty="0" smtClean="0"/>
              <a:t>A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JLabel</a:t>
            </a:r>
            <a:r>
              <a:rPr lang="en-US" dirty="0" smtClean="0"/>
              <a:t> is like a button you can't click</a:t>
            </a:r>
          </a:p>
          <a:p>
            <a:r>
              <a:rPr lang="en-US" dirty="0" smtClean="0"/>
              <a:t>Its constructors work just like the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JButton</a:t>
            </a:r>
            <a:r>
              <a:rPr lang="en-US" dirty="0" smtClean="0"/>
              <a:t> ones</a:t>
            </a:r>
          </a:p>
          <a:p>
            <a:r>
              <a:rPr lang="en-US" dirty="0" smtClean="0"/>
              <a:t>It allows you to display text or an image</a:t>
            </a: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09599" y="5105400"/>
            <a:ext cx="10972801" cy="15240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 anchor="ctr">
            <a:normAutofit fontScale="70000" lnSpcReduction="20000"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3200" b="1" dirty="0" err="1" smtClean="0">
                <a:latin typeface="Courier New" pitchFamily="49" charset="0"/>
                <a:cs typeface="Courier New" pitchFamily="49" charset="0"/>
              </a:rPr>
              <a:t>JLabel</a:t>
            </a:r>
            <a:r>
              <a:rPr lang="en-US" sz="32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3200" b="1" dirty="0" err="1">
                <a:latin typeface="Courier New" pitchFamily="49" charset="0"/>
                <a:cs typeface="Courier New" pitchFamily="49" charset="0"/>
              </a:rPr>
              <a:t>nameLabel</a:t>
            </a:r>
            <a:r>
              <a:rPr lang="en-US" sz="3200" b="1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32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new</a:t>
            </a:r>
            <a:r>
              <a:rPr lang="en-US" sz="32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3200" b="1" dirty="0" err="1" smtClean="0">
                <a:latin typeface="Courier New" pitchFamily="49" charset="0"/>
                <a:cs typeface="Courier New" pitchFamily="49" charset="0"/>
              </a:rPr>
              <a:t>JLabel</a:t>
            </a:r>
            <a:r>
              <a:rPr lang="en-US" sz="32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32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"David </a:t>
            </a:r>
            <a:r>
              <a:rPr lang="en-US" sz="32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Bowie"</a:t>
            </a:r>
            <a:r>
              <a:rPr lang="en-US" sz="3200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3200" b="1" dirty="0" err="1" smtClean="0">
                <a:latin typeface="Courier New" pitchFamily="49" charset="0"/>
                <a:cs typeface="Courier New" pitchFamily="49" charset="0"/>
              </a:rPr>
              <a:t>JLabel</a:t>
            </a:r>
            <a:r>
              <a:rPr lang="en-US" sz="32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3200" b="1" dirty="0" err="1">
                <a:latin typeface="Courier New" pitchFamily="49" charset="0"/>
                <a:cs typeface="Courier New" pitchFamily="49" charset="0"/>
              </a:rPr>
              <a:t>bowieLabel</a:t>
            </a:r>
            <a:r>
              <a:rPr lang="en-US" sz="3200" b="1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32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new</a:t>
            </a:r>
            <a:r>
              <a:rPr lang="en-US" sz="32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3200" b="1" dirty="0" err="1" smtClean="0">
                <a:latin typeface="Courier New" pitchFamily="49" charset="0"/>
                <a:cs typeface="Courier New" pitchFamily="49" charset="0"/>
              </a:rPr>
              <a:t>JLabel</a:t>
            </a:r>
            <a:r>
              <a:rPr lang="en-US" sz="32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32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new</a:t>
            </a:r>
            <a:r>
              <a:rPr lang="en-US" sz="32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3200" b="1" dirty="0" err="1">
                <a:latin typeface="Courier New" pitchFamily="49" charset="0"/>
                <a:cs typeface="Courier New" pitchFamily="49" charset="0"/>
              </a:rPr>
              <a:t>ImageIcon</a:t>
            </a:r>
            <a:r>
              <a:rPr lang="en-US" sz="32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32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"bowie.jpg"</a:t>
            </a:r>
            <a:r>
              <a:rPr lang="en-US" sz="3200" b="1" dirty="0">
                <a:latin typeface="Courier New" pitchFamily="49" charset="0"/>
                <a:cs typeface="Courier New" pitchFamily="49" charset="0"/>
              </a:rPr>
              <a:t>));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3200" b="1" dirty="0" err="1" smtClean="0">
                <a:latin typeface="Courier New" pitchFamily="49" charset="0"/>
                <a:cs typeface="Courier New" pitchFamily="49" charset="0"/>
              </a:rPr>
              <a:t>frame.add</a:t>
            </a:r>
            <a:r>
              <a:rPr lang="en-US" sz="32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3200" b="1" dirty="0" err="1" smtClean="0">
                <a:latin typeface="Courier New" pitchFamily="49" charset="0"/>
                <a:cs typeface="Courier New" pitchFamily="49" charset="0"/>
              </a:rPr>
              <a:t>nameLabel</a:t>
            </a:r>
            <a:r>
              <a:rPr lang="en-US" sz="3200" b="1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3200" b="1" dirty="0" err="1">
                <a:latin typeface="Courier New" pitchFamily="49" charset="0"/>
                <a:cs typeface="Courier New" pitchFamily="49" charset="0"/>
              </a:rPr>
              <a:t>BorderLayout.NORTH</a:t>
            </a:r>
            <a:r>
              <a:rPr lang="en-US" sz="3200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3200" b="1" dirty="0" err="1" smtClean="0">
                <a:latin typeface="Courier New" pitchFamily="49" charset="0"/>
                <a:cs typeface="Courier New" pitchFamily="49" charset="0"/>
              </a:rPr>
              <a:t>frame.add</a:t>
            </a:r>
            <a:r>
              <a:rPr lang="en-US" sz="32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3200" b="1" dirty="0" err="1" smtClean="0">
                <a:latin typeface="Courier New" pitchFamily="49" charset="0"/>
                <a:cs typeface="Courier New" pitchFamily="49" charset="0"/>
              </a:rPr>
              <a:t>bowieLabel</a:t>
            </a:r>
            <a:r>
              <a:rPr lang="en-US" sz="3200" b="1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3200" b="1" dirty="0" err="1">
                <a:latin typeface="Courier New" pitchFamily="49" charset="0"/>
                <a:cs typeface="Courier New" pitchFamily="49" charset="0"/>
              </a:rPr>
              <a:t>BorderLayout.CENTER</a:t>
            </a:r>
            <a:r>
              <a:rPr lang="en-US" sz="3200" b="1" dirty="0">
                <a:latin typeface="Courier New" pitchFamily="49" charset="0"/>
                <a:cs typeface="Courier New" pitchFamily="49" charset="0"/>
              </a:rPr>
              <a:t>);	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81800" y="1579386"/>
            <a:ext cx="4171950" cy="33736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06367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JTextField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75193"/>
            <a:ext cx="6629400" cy="3101608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A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JTextField</a:t>
            </a:r>
            <a:r>
              <a:rPr lang="en-US" dirty="0" smtClean="0"/>
              <a:t> allows a user to enter a (short) amount of text</a:t>
            </a:r>
          </a:p>
          <a:p>
            <a:r>
              <a:rPr lang="en-US" dirty="0" smtClean="0"/>
              <a:t>Usually, you'll need a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JLabel</a:t>
            </a:r>
            <a:r>
              <a:rPr lang="en-US" dirty="0" smtClean="0"/>
              <a:t> to tell the person what they should enter</a:t>
            </a:r>
          </a:p>
          <a:p>
            <a:r>
              <a:rPr lang="en-US" dirty="0" smtClean="0"/>
              <a:t>The example is ugly because the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JLabel</a:t>
            </a:r>
            <a:r>
              <a:rPr lang="en-US" dirty="0" smtClean="0"/>
              <a:t> and the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JTextField</a:t>
            </a:r>
            <a:r>
              <a:rPr lang="en-US" dirty="0" smtClean="0"/>
              <a:t> don't fill the 500 x 400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JFrame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09599" y="4876800"/>
            <a:ext cx="10972801" cy="15240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 anchor="ctr">
            <a:normAutofit fontScale="70000" lnSpcReduction="20000"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3200" b="1" dirty="0" err="1" smtClean="0">
                <a:latin typeface="Courier New" pitchFamily="49" charset="0"/>
                <a:cs typeface="Courier New" pitchFamily="49" charset="0"/>
              </a:rPr>
              <a:t>JLabel</a:t>
            </a:r>
            <a:r>
              <a:rPr lang="en-US" sz="32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3200" b="1" dirty="0" err="1">
                <a:latin typeface="Courier New" pitchFamily="49" charset="0"/>
                <a:cs typeface="Courier New" pitchFamily="49" charset="0"/>
              </a:rPr>
              <a:t>messageLabel</a:t>
            </a:r>
            <a:r>
              <a:rPr lang="en-US" sz="3200" b="1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32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new</a:t>
            </a:r>
            <a:r>
              <a:rPr lang="en-US" sz="32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3200" b="1" dirty="0" err="1" smtClean="0">
                <a:latin typeface="Courier New" pitchFamily="49" charset="0"/>
                <a:cs typeface="Courier New" pitchFamily="49" charset="0"/>
              </a:rPr>
              <a:t>JLabel</a:t>
            </a:r>
            <a:r>
              <a:rPr lang="en-US" sz="32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32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</a:t>
            </a:r>
            <a:r>
              <a:rPr lang="en-US" sz="32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Enter the magic words:"</a:t>
            </a:r>
            <a:r>
              <a:rPr lang="en-US" sz="3200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3200" b="1" dirty="0" err="1" smtClean="0">
                <a:latin typeface="Courier New" pitchFamily="49" charset="0"/>
                <a:cs typeface="Courier New" pitchFamily="49" charset="0"/>
              </a:rPr>
              <a:t>JTextField</a:t>
            </a:r>
            <a:r>
              <a:rPr lang="en-US" sz="32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3200" b="1" dirty="0" err="1">
                <a:latin typeface="Courier New" pitchFamily="49" charset="0"/>
                <a:cs typeface="Courier New" pitchFamily="49" charset="0"/>
              </a:rPr>
              <a:t>magicField</a:t>
            </a:r>
            <a:r>
              <a:rPr lang="en-US" sz="3200" b="1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32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new</a:t>
            </a:r>
            <a:r>
              <a:rPr lang="en-US" sz="32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3200" b="1" dirty="0" err="1">
                <a:latin typeface="Courier New" pitchFamily="49" charset="0"/>
                <a:cs typeface="Courier New" pitchFamily="49" charset="0"/>
              </a:rPr>
              <a:t>JTextField</a:t>
            </a:r>
            <a:r>
              <a:rPr lang="en-US" sz="3200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3200" b="1" dirty="0" err="1" smtClean="0">
                <a:latin typeface="Courier New" pitchFamily="49" charset="0"/>
                <a:cs typeface="Courier New" pitchFamily="49" charset="0"/>
              </a:rPr>
              <a:t>frame.add</a:t>
            </a:r>
            <a:r>
              <a:rPr lang="en-US" sz="32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3200" b="1" dirty="0" err="1" smtClean="0">
                <a:latin typeface="Courier New" pitchFamily="49" charset="0"/>
                <a:cs typeface="Courier New" pitchFamily="49" charset="0"/>
              </a:rPr>
              <a:t>messageLabel</a:t>
            </a:r>
            <a:r>
              <a:rPr lang="en-US" sz="3200" b="1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3200" b="1" dirty="0" err="1">
                <a:latin typeface="Courier New" pitchFamily="49" charset="0"/>
                <a:cs typeface="Courier New" pitchFamily="49" charset="0"/>
              </a:rPr>
              <a:t>BorderLayout.NORTH</a:t>
            </a:r>
            <a:r>
              <a:rPr lang="en-US" sz="3200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3200" b="1" dirty="0" err="1" smtClean="0">
                <a:latin typeface="Courier New" pitchFamily="49" charset="0"/>
                <a:cs typeface="Courier New" pitchFamily="49" charset="0"/>
              </a:rPr>
              <a:t>frame.add</a:t>
            </a:r>
            <a:r>
              <a:rPr lang="en-US" sz="32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3200" b="1" dirty="0" err="1" smtClean="0">
                <a:latin typeface="Courier New" pitchFamily="49" charset="0"/>
                <a:cs typeface="Courier New" pitchFamily="49" charset="0"/>
              </a:rPr>
              <a:t>magicField</a:t>
            </a:r>
            <a:r>
              <a:rPr lang="en-US" sz="3200" b="1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3200" b="1" dirty="0" err="1">
                <a:latin typeface="Courier New" pitchFamily="49" charset="0"/>
                <a:cs typeface="Courier New" pitchFamily="49" charset="0"/>
              </a:rPr>
              <a:t>BorderLayout.SOUTH</a:t>
            </a:r>
            <a:r>
              <a:rPr lang="en-US" sz="3200" b="1" dirty="0">
                <a:latin typeface="Courier New" pitchFamily="49" charset="0"/>
                <a:cs typeface="Courier New" pitchFamily="49" charset="0"/>
              </a:rPr>
              <a:t>);		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72400" y="1643474"/>
            <a:ext cx="3810000" cy="30809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497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Last time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What did we talk about last time?</a:t>
            </a:r>
          </a:p>
          <a:p>
            <a:r>
              <a:rPr lang="en-US" dirty="0" smtClean="0"/>
              <a:t>GUIs</a:t>
            </a:r>
          </a:p>
          <a:p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JOptionPane</a:t>
            </a:r>
            <a:endParaRPr lang="en-US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45063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JTextArea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1" y="1775192"/>
            <a:ext cx="6705600" cy="2919313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A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JTextField</a:t>
            </a:r>
            <a:r>
              <a:rPr lang="en-US" dirty="0" smtClean="0"/>
              <a:t> is for entering small pieces of information</a:t>
            </a:r>
          </a:p>
          <a:p>
            <a:pPr lvl="1"/>
            <a:r>
              <a:rPr lang="en-US" dirty="0" smtClean="0"/>
              <a:t>Name</a:t>
            </a:r>
          </a:p>
          <a:p>
            <a:pPr lvl="1"/>
            <a:r>
              <a:rPr lang="en-US" dirty="0" smtClean="0"/>
              <a:t>Address</a:t>
            </a:r>
          </a:p>
          <a:p>
            <a:pPr lvl="1"/>
            <a:r>
              <a:rPr lang="en-US" dirty="0" smtClean="0"/>
              <a:t>Telephone number</a:t>
            </a:r>
          </a:p>
          <a:p>
            <a:r>
              <a:rPr lang="en-US" dirty="0" smtClean="0"/>
              <a:t>For larger texts, we can use a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JTextArea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09599" y="4876800"/>
            <a:ext cx="10972801" cy="15240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 anchor="ctr">
            <a:normAutofit fontScale="85000" lnSpcReduction="20000"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3200" b="1" dirty="0" err="1" smtClean="0">
                <a:latin typeface="Courier New" pitchFamily="49" charset="0"/>
                <a:cs typeface="Courier New" pitchFamily="49" charset="0"/>
              </a:rPr>
              <a:t>JLabel</a:t>
            </a:r>
            <a:r>
              <a:rPr lang="en-US" sz="32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3200" b="1" dirty="0" err="1" smtClean="0">
                <a:latin typeface="Courier New" pitchFamily="49" charset="0"/>
                <a:cs typeface="Courier New" pitchFamily="49" charset="0"/>
              </a:rPr>
              <a:t>storyLabel</a:t>
            </a:r>
            <a:r>
              <a:rPr lang="en-US" sz="32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3200" b="1" dirty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sz="32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new</a:t>
            </a:r>
            <a:r>
              <a:rPr lang="en-US" sz="32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3200" b="1" dirty="0" err="1" smtClean="0">
                <a:latin typeface="Courier New" pitchFamily="49" charset="0"/>
                <a:cs typeface="Courier New" pitchFamily="49" charset="0"/>
              </a:rPr>
              <a:t>JLabel</a:t>
            </a:r>
            <a:r>
              <a:rPr lang="en-US" sz="32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32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</a:t>
            </a:r>
            <a:r>
              <a:rPr lang="en-US" sz="32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Write a story:"</a:t>
            </a:r>
            <a:r>
              <a:rPr lang="en-US" sz="3200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3200" b="1" dirty="0" err="1" smtClean="0">
                <a:latin typeface="Courier New" pitchFamily="49" charset="0"/>
                <a:cs typeface="Courier New" pitchFamily="49" charset="0"/>
              </a:rPr>
              <a:t>JTextArea</a:t>
            </a:r>
            <a:r>
              <a:rPr lang="en-US" sz="32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3200" b="1" dirty="0" err="1">
                <a:latin typeface="Courier New" pitchFamily="49" charset="0"/>
                <a:cs typeface="Courier New" pitchFamily="49" charset="0"/>
              </a:rPr>
              <a:t>storyArea</a:t>
            </a:r>
            <a:r>
              <a:rPr lang="en-US" sz="3200" b="1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32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new</a:t>
            </a:r>
            <a:r>
              <a:rPr lang="en-US" sz="32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3200" b="1" dirty="0" err="1">
                <a:latin typeface="Courier New" pitchFamily="49" charset="0"/>
                <a:cs typeface="Courier New" pitchFamily="49" charset="0"/>
              </a:rPr>
              <a:t>JTextArea</a:t>
            </a:r>
            <a:r>
              <a:rPr lang="en-US" sz="3200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3200" b="1" dirty="0" err="1" smtClean="0">
                <a:latin typeface="Courier New" pitchFamily="49" charset="0"/>
                <a:cs typeface="Courier New" pitchFamily="49" charset="0"/>
              </a:rPr>
              <a:t>frame.add</a:t>
            </a:r>
            <a:r>
              <a:rPr lang="en-US" sz="32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3200" b="1" dirty="0" err="1" smtClean="0">
                <a:latin typeface="Courier New" pitchFamily="49" charset="0"/>
                <a:cs typeface="Courier New" pitchFamily="49" charset="0"/>
              </a:rPr>
              <a:t>storyLabel</a:t>
            </a:r>
            <a:r>
              <a:rPr lang="en-US" sz="3200" b="1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3200" b="1" dirty="0" err="1">
                <a:latin typeface="Courier New" pitchFamily="49" charset="0"/>
                <a:cs typeface="Courier New" pitchFamily="49" charset="0"/>
              </a:rPr>
              <a:t>BorderLayout.NORTH</a:t>
            </a:r>
            <a:r>
              <a:rPr lang="en-US" sz="3200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3200" b="1" dirty="0" err="1" smtClean="0">
                <a:latin typeface="Courier New" pitchFamily="49" charset="0"/>
                <a:cs typeface="Courier New" pitchFamily="49" charset="0"/>
              </a:rPr>
              <a:t>frame.add</a:t>
            </a:r>
            <a:r>
              <a:rPr lang="en-US" sz="32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3200" b="1" dirty="0" err="1" smtClean="0">
                <a:latin typeface="Courier New" pitchFamily="49" charset="0"/>
                <a:cs typeface="Courier New" pitchFamily="49" charset="0"/>
              </a:rPr>
              <a:t>storyArea</a:t>
            </a:r>
            <a:r>
              <a:rPr lang="en-US" sz="3200" b="1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3200" b="1" dirty="0" err="1">
                <a:latin typeface="Courier New" pitchFamily="49" charset="0"/>
                <a:cs typeface="Courier New" pitchFamily="49" charset="0"/>
              </a:rPr>
              <a:t>BorderLayout.CENTER</a:t>
            </a:r>
            <a:r>
              <a:rPr lang="en-US" sz="3200" b="1" dirty="0">
                <a:latin typeface="Courier New" pitchFamily="49" charset="0"/>
                <a:cs typeface="Courier New" pitchFamily="49" charset="0"/>
              </a:rPr>
              <a:t>);		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43825" y="1590472"/>
            <a:ext cx="3838575" cy="31040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12342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Layout Managers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4150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Layout managers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800" dirty="0" smtClean="0"/>
              <a:t>When you add a widget to a </a:t>
            </a:r>
            <a:r>
              <a:rPr lang="en-US" sz="2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JFrame</a:t>
            </a:r>
            <a:r>
              <a:rPr lang="en-US" sz="2800" dirty="0" smtClean="0"/>
              <a:t> (or to a </a:t>
            </a:r>
            <a:r>
              <a:rPr lang="en-US" sz="2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JPanel</a:t>
            </a:r>
            <a:r>
              <a:rPr lang="en-US" sz="2800" dirty="0" smtClean="0"/>
              <a:t>), its layout manager determines how it will be arranged</a:t>
            </a:r>
          </a:p>
          <a:p>
            <a:r>
              <a:rPr lang="en-US" sz="2800" dirty="0" smtClean="0"/>
              <a:t>There are lots of layout managers, but it's worth mentioning four:</a:t>
            </a:r>
            <a:endParaRPr lang="en-US" sz="2800" dirty="0"/>
          </a:p>
          <a:p>
            <a:pPr lvl="1"/>
            <a:r>
              <a:rPr lang="en-US" sz="2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BorderLayout</a:t>
            </a:r>
            <a:endParaRPr lang="en-US" sz="24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sz="2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GridLayout</a:t>
            </a:r>
            <a:endParaRPr lang="en-US" sz="24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sz="2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FlowLayout</a:t>
            </a:r>
            <a:endParaRPr lang="en-US" sz="24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sz="2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BoxLayout</a:t>
            </a:r>
            <a:endParaRPr lang="en-US" sz="24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400" dirty="0" smtClean="0"/>
              <a:t>Note that we won't talk about </a:t>
            </a:r>
            <a:r>
              <a:rPr lang="en-US" sz="2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BoxLayout</a:t>
            </a:r>
            <a:r>
              <a:rPr lang="en-US" sz="2400" dirty="0" smtClean="0"/>
              <a:t>, but you should look it up if you get serious about Swing GUIs</a:t>
            </a:r>
          </a:p>
          <a:p>
            <a:r>
              <a:rPr lang="en-US" sz="2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BoxLayout</a:t>
            </a:r>
            <a:r>
              <a:rPr lang="en-US" sz="2400" dirty="0" smtClean="0"/>
              <a:t> makes it easy to arrange widgets in a horizontal or vertical line, with different amount of spacing between widgets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1584244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BorderLayout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75192"/>
            <a:ext cx="6934200" cy="4625609"/>
          </a:xfrm>
        </p:spPr>
        <p:txBody>
          <a:bodyPr>
            <a:normAutofit fontScale="62500" lnSpcReduction="20000"/>
          </a:bodyPr>
          <a:lstStyle/>
          <a:p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BorderLayout</a:t>
            </a:r>
            <a:r>
              <a:rPr lang="en-US" dirty="0" smtClean="0"/>
              <a:t> is the default layout for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JFrame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 smtClean="0"/>
              <a:t>When you add widgets, you can specify the location as one of five regions:</a:t>
            </a:r>
          </a:p>
          <a:p>
            <a:pPr lvl="1"/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BorderLayout.NORTH</a:t>
            </a:r>
            <a:r>
              <a:rPr lang="en-US" dirty="0" smtClean="0"/>
              <a:t> stretches the width of the container on </a:t>
            </a:r>
            <a:r>
              <a:rPr lang="en-US" dirty="0"/>
              <a:t>the </a:t>
            </a:r>
            <a:r>
              <a:rPr lang="en-US" dirty="0" smtClean="0"/>
              <a:t>top</a:t>
            </a:r>
          </a:p>
          <a:p>
            <a:pPr lvl="1"/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BorderLayout.SOUTH</a:t>
            </a:r>
            <a:r>
              <a:rPr lang="en-US" dirty="0" smtClean="0"/>
              <a:t> </a:t>
            </a:r>
            <a:r>
              <a:rPr lang="en-US" dirty="0"/>
              <a:t>stretches the width of the container on the </a:t>
            </a:r>
            <a:r>
              <a:rPr lang="en-US" dirty="0" smtClean="0"/>
              <a:t>bottom</a:t>
            </a:r>
          </a:p>
          <a:p>
            <a:pPr lvl="1"/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BorderLayout.EAST</a:t>
            </a:r>
            <a:r>
              <a:rPr lang="en-US" dirty="0" smtClean="0"/>
              <a:t> sits on the right of the container, stretching to fill all the space between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NORTH</a:t>
            </a:r>
            <a:r>
              <a:rPr lang="en-US" dirty="0" smtClean="0"/>
              <a:t> and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SOUTH</a:t>
            </a:r>
          </a:p>
          <a:p>
            <a:pPr lvl="1"/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BorderLayout.WEST</a:t>
            </a:r>
            <a:r>
              <a:rPr lang="en-US" dirty="0" smtClean="0"/>
              <a:t> sits on the left </a:t>
            </a:r>
            <a:r>
              <a:rPr lang="en-US" dirty="0"/>
              <a:t>of the container, stretching to fill all the space between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NORTH</a:t>
            </a:r>
            <a:r>
              <a:rPr lang="en-US" dirty="0"/>
              <a:t> and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SOUTH</a:t>
            </a:r>
          </a:p>
          <a:p>
            <a:pPr lvl="1"/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BorderLayout.CENTER</a:t>
            </a:r>
            <a:r>
              <a:rPr lang="en-US" dirty="0" smtClean="0"/>
              <a:t> sits in the middle of the container and stretches to fill all available space</a:t>
            </a:r>
          </a:p>
          <a:p>
            <a:r>
              <a:rPr lang="en-US" dirty="0" smtClean="0"/>
              <a:t>If you don't specify where you're adding a widget, it adds to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CENTER</a:t>
            </a:r>
          </a:p>
          <a:p>
            <a:r>
              <a:rPr lang="en-US" dirty="0" smtClean="0"/>
              <a:t>If you add more than one widget to a region, the new one </a:t>
            </a:r>
            <a:r>
              <a:rPr lang="en-US" b="1" dirty="0" smtClean="0"/>
              <a:t>replaces</a:t>
            </a:r>
            <a:r>
              <a:rPr lang="en-US" dirty="0" smtClean="0"/>
              <a:t> the old</a:t>
            </a:r>
          </a:p>
          <a:p>
            <a:r>
              <a:rPr lang="en-US" dirty="0" smtClean="0"/>
              <a:t>Unused regions disappear</a:t>
            </a:r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20000" y="2216333"/>
            <a:ext cx="4420828" cy="35748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845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GridLayout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75193"/>
            <a:ext cx="6781800" cy="3101608"/>
          </a:xfrm>
        </p:spPr>
        <p:txBody>
          <a:bodyPr>
            <a:normAutofit fontScale="92500"/>
          </a:bodyPr>
          <a:lstStyle/>
          <a:p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GridLayout</a:t>
            </a:r>
            <a:r>
              <a:rPr lang="en-US" dirty="0" smtClean="0"/>
              <a:t> allows you to create a grid with a specific number of rows and columns</a:t>
            </a:r>
          </a:p>
          <a:p>
            <a:r>
              <a:rPr lang="en-US" dirty="0" smtClean="0"/>
              <a:t>All the cells in the grid are the same size</a:t>
            </a:r>
          </a:p>
          <a:p>
            <a:r>
              <a:rPr lang="en-US" dirty="0" smtClean="0"/>
              <a:t>As you add widgets, they fill each row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10450" y="1579386"/>
            <a:ext cx="4171950" cy="3373614"/>
          </a:xfrm>
          <a:prstGeom prst="rect">
            <a:avLst/>
          </a:prstGeom>
        </p:spPr>
      </p:pic>
      <p:sp>
        <p:nvSpPr>
          <p:cNvPr id="5" name="Content Placeholder 2"/>
          <p:cNvSpPr txBox="1">
            <a:spLocks/>
          </p:cNvSpPr>
          <p:nvPr/>
        </p:nvSpPr>
        <p:spPr>
          <a:xfrm>
            <a:off x="609599" y="5029200"/>
            <a:ext cx="10972801" cy="15240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 anchor="ctr">
            <a:normAutofit fontScale="77500" lnSpcReduction="20000"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3200" b="1" dirty="0" err="1">
                <a:latin typeface="Courier New" pitchFamily="49" charset="0"/>
                <a:cs typeface="Courier New" pitchFamily="49" charset="0"/>
              </a:rPr>
              <a:t>frame.setLayout</a:t>
            </a:r>
            <a:r>
              <a:rPr lang="en-US" sz="32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32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new</a:t>
            </a:r>
            <a:r>
              <a:rPr lang="en-US" sz="32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3200" b="1" dirty="0" err="1">
                <a:latin typeface="Courier New" pitchFamily="49" charset="0"/>
                <a:cs typeface="Courier New" pitchFamily="49" charset="0"/>
              </a:rPr>
              <a:t>GridLayout</a:t>
            </a:r>
            <a:r>
              <a:rPr lang="en-US" sz="3200" b="1" dirty="0">
                <a:latin typeface="Courier New" pitchFamily="49" charset="0"/>
                <a:cs typeface="Courier New" pitchFamily="49" charset="0"/>
              </a:rPr>
              <a:t>(4, 5));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32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for</a:t>
            </a:r>
            <a:r>
              <a:rPr lang="en-US" sz="32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32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32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3200" b="1" dirty="0">
                <a:latin typeface="Courier New" pitchFamily="49" charset="0"/>
                <a:cs typeface="Courier New" pitchFamily="49" charset="0"/>
              </a:rPr>
              <a:t>row = 0; row &lt; 4; ++row)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32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32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for</a:t>
            </a:r>
            <a:r>
              <a:rPr lang="en-US" sz="32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32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3200" b="1" dirty="0">
                <a:latin typeface="Courier New" pitchFamily="49" charset="0"/>
                <a:cs typeface="Courier New" pitchFamily="49" charset="0"/>
              </a:rPr>
              <a:t> column = 0; column &lt; 5; ++column)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3200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3200" b="1" dirty="0" err="1">
                <a:latin typeface="Courier New" pitchFamily="49" charset="0"/>
                <a:cs typeface="Courier New" pitchFamily="49" charset="0"/>
              </a:rPr>
              <a:t>frame.add</a:t>
            </a:r>
            <a:r>
              <a:rPr lang="en-US" sz="32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32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new</a:t>
            </a:r>
            <a:r>
              <a:rPr lang="en-US" sz="32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3200" b="1" dirty="0" err="1" smtClean="0">
                <a:latin typeface="Courier New" pitchFamily="49" charset="0"/>
                <a:cs typeface="Courier New" pitchFamily="49" charset="0"/>
              </a:rPr>
              <a:t>JButton</a:t>
            </a:r>
            <a:r>
              <a:rPr lang="en-US" sz="32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32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""</a:t>
            </a:r>
            <a:r>
              <a:rPr lang="en-US" sz="32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3200" b="1" dirty="0">
                <a:latin typeface="Courier New" pitchFamily="49" charset="0"/>
                <a:cs typeface="Courier New" pitchFamily="49" charset="0"/>
              </a:rPr>
              <a:t>+ (row * 5 + column + 1</a:t>
            </a:r>
            <a:r>
              <a:rPr lang="en-US" sz="3200" b="1" dirty="0" smtClean="0">
                <a:latin typeface="Courier New" pitchFamily="49" charset="0"/>
                <a:cs typeface="Courier New" pitchFamily="49" charset="0"/>
              </a:rPr>
              <a:t>)));</a:t>
            </a:r>
            <a:endParaRPr lang="en-US" sz="3200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31445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Quiz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4464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Upcoming</a:t>
            </a:r>
            <a:endParaRPr lang="en-US" dirty="0"/>
          </a:p>
        </p:txBody>
      </p:sp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 time…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More on layout</a:t>
            </a:r>
          </a:p>
          <a:p>
            <a:r>
              <a:rPr lang="en-US" dirty="0"/>
              <a:t>Action listeners</a:t>
            </a:r>
            <a:endParaRPr lang="en-US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4131590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Reminders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Keep reading Chapter 15</a:t>
            </a:r>
          </a:p>
          <a:p>
            <a:r>
              <a:rPr lang="en-US" dirty="0" smtClean="0"/>
              <a:t>Keep working on </a:t>
            </a:r>
            <a:r>
              <a:rPr lang="en-US" smtClean="0"/>
              <a:t>Project 2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34611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Project 2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4940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JFrame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2818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JFrame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JOptionPane</a:t>
            </a:r>
            <a:r>
              <a:rPr lang="en-US" dirty="0" smtClean="0"/>
              <a:t> was fine for creating a limited range of dialogs</a:t>
            </a:r>
          </a:p>
          <a:p>
            <a:r>
              <a:rPr lang="en-US" dirty="0" smtClean="0"/>
              <a:t>If we want to make a whole window, we use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JFrame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 smtClean="0"/>
              <a:t>Java uses the term frame instead of window, probably because of concerns about lawsuits from Microsoft</a:t>
            </a:r>
          </a:p>
          <a:p>
            <a:r>
              <a:rPr lang="en-US" dirty="0" smtClean="0"/>
              <a:t>But when you hear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JFrame</a:t>
            </a:r>
            <a:r>
              <a:rPr lang="en-US" dirty="0" smtClean="0"/>
              <a:t>, think "main window"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8297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Creating or extending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When designing a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JFrame</a:t>
            </a:r>
            <a:r>
              <a:rPr lang="en-US" dirty="0" smtClean="0"/>
              <a:t>, there are two meaningful options:</a:t>
            </a:r>
          </a:p>
          <a:p>
            <a:pPr lvl="1"/>
            <a:r>
              <a:rPr lang="en-US" dirty="0" smtClean="0"/>
              <a:t>Creating a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JFrame</a:t>
            </a:r>
            <a:r>
              <a:rPr lang="en-US" dirty="0" smtClean="0"/>
              <a:t> object and adding stuff to it inside of some other class</a:t>
            </a:r>
          </a:p>
          <a:p>
            <a:pPr lvl="1"/>
            <a:r>
              <a:rPr lang="en-US" dirty="0" smtClean="0"/>
              <a:t>Extending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JFrame</a:t>
            </a:r>
            <a:r>
              <a:rPr lang="en-US" dirty="0" smtClean="0"/>
              <a:t> with your own class, making your class a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JFrame</a:t>
            </a:r>
            <a:r>
              <a:rPr lang="en-US" dirty="0" smtClean="0"/>
              <a:t> plus more</a:t>
            </a:r>
          </a:p>
          <a:p>
            <a:r>
              <a:rPr lang="en-US" dirty="0" smtClean="0"/>
              <a:t>It doesn't really matter which one you pick</a:t>
            </a:r>
          </a:p>
          <a:p>
            <a:r>
              <a:rPr lang="en-US" dirty="0" smtClean="0"/>
              <a:t>To keep things simple, we'll create a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JFrame</a:t>
            </a:r>
            <a:r>
              <a:rPr lang="en-US" dirty="0" smtClean="0"/>
              <a:t> object instead of extending the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JFrame</a:t>
            </a:r>
            <a:r>
              <a:rPr lang="en-US" dirty="0" smtClean="0"/>
              <a:t> class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46939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Creating a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JFrame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75192"/>
            <a:ext cx="5867400" cy="3330209"/>
          </a:xfrm>
        </p:spPr>
        <p:txBody>
          <a:bodyPr>
            <a:normAutofit/>
          </a:bodyPr>
          <a:lstStyle/>
          <a:p>
            <a:r>
              <a:rPr lang="en-US" dirty="0" smtClean="0"/>
              <a:t>To create a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JFrame</a:t>
            </a:r>
            <a:r>
              <a:rPr lang="en-US" dirty="0" smtClean="0"/>
              <a:t>, we will usually call its constructor that takes a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String</a:t>
            </a:r>
            <a:r>
              <a:rPr lang="en-US" dirty="0" smtClean="0"/>
              <a:t>, giving it a title</a:t>
            </a:r>
          </a:p>
          <a:p>
            <a:r>
              <a:rPr lang="en-US" dirty="0" smtClean="0"/>
              <a:t>Then, we have to make it visible so that we can see it</a:t>
            </a: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44471" y="5105401"/>
            <a:ext cx="10972801" cy="12954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 anchor="ctr">
            <a:normAutofit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3200" b="1" dirty="0" err="1" smtClean="0">
                <a:latin typeface="Courier New" pitchFamily="49" charset="0"/>
                <a:cs typeface="Courier New" pitchFamily="49" charset="0"/>
              </a:rPr>
              <a:t>JFrame</a:t>
            </a:r>
            <a:r>
              <a:rPr lang="en-US" sz="3200" b="1" dirty="0" smtClean="0">
                <a:latin typeface="Courier New" pitchFamily="49" charset="0"/>
                <a:cs typeface="Courier New" pitchFamily="49" charset="0"/>
              </a:rPr>
              <a:t> frame = </a:t>
            </a:r>
            <a:r>
              <a:rPr lang="en-US" sz="32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new</a:t>
            </a:r>
            <a:r>
              <a:rPr lang="en-US" sz="32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3200" b="1" dirty="0" err="1" smtClean="0">
                <a:latin typeface="Courier New" pitchFamily="49" charset="0"/>
                <a:cs typeface="Courier New" pitchFamily="49" charset="0"/>
              </a:rPr>
              <a:t>JFrame</a:t>
            </a:r>
            <a:r>
              <a:rPr lang="en-US" sz="32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32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"A Window"</a:t>
            </a:r>
            <a:r>
              <a:rPr lang="en-US" sz="3200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3200" b="1" dirty="0" err="1" smtClean="0">
                <a:latin typeface="Courier New" pitchFamily="49" charset="0"/>
                <a:cs typeface="Courier New" pitchFamily="49" charset="0"/>
              </a:rPr>
              <a:t>frame.setVisible</a:t>
            </a:r>
            <a:r>
              <a:rPr lang="en-US" sz="32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32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true</a:t>
            </a:r>
            <a:r>
              <a:rPr lang="en-US" sz="3200" b="1" dirty="0" smtClean="0">
                <a:latin typeface="Courier New" pitchFamily="49" charset="0"/>
                <a:cs typeface="Courier New" pitchFamily="49" charset="0"/>
              </a:rPr>
              <a:t>);</a:t>
            </a:r>
            <a:endParaRPr lang="en-US" sz="3200" b="1" dirty="0">
              <a:latin typeface="Courier New" pitchFamily="49" charset="0"/>
              <a:cs typeface="Courier New" pitchFamily="49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8000" y="1748070"/>
            <a:ext cx="3893949" cy="31488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03101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setSize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75193"/>
            <a:ext cx="10972800" cy="2873008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The code from the previous slide will make a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JFrame</a:t>
            </a:r>
            <a:r>
              <a:rPr lang="en-US" dirty="0" smtClean="0"/>
              <a:t> and make it visible</a:t>
            </a:r>
          </a:p>
          <a:p>
            <a:r>
              <a:rPr lang="en-US" dirty="0" smtClean="0"/>
              <a:t>However, it will probably be so small that you won't even notice it</a:t>
            </a:r>
          </a:p>
          <a:p>
            <a:r>
              <a:rPr lang="en-US" dirty="0" smtClean="0"/>
              <a:t>To deal with this problem, you should set its size, ideally before you make it visible</a:t>
            </a:r>
          </a:p>
          <a:p>
            <a:pPr lvl="1"/>
            <a:r>
              <a:rPr lang="en-US" dirty="0" smtClean="0"/>
              <a:t>Its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setSize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 smtClean="0"/>
              <a:t> method takes two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 smtClean="0"/>
              <a:t> values: width and height in pixels</a:t>
            </a:r>
          </a:p>
          <a:p>
            <a:r>
              <a:rPr lang="en-US" dirty="0" smtClean="0"/>
              <a:t>Eventually, once we add widgets to a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JFrame</a:t>
            </a:r>
            <a:r>
              <a:rPr lang="en-US" dirty="0" smtClean="0"/>
              <a:t>, we can simply call its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pack()</a:t>
            </a:r>
            <a:r>
              <a:rPr lang="en-US" dirty="0"/>
              <a:t> </a:t>
            </a:r>
            <a:r>
              <a:rPr lang="en-US" dirty="0" smtClean="0"/>
              <a:t>method, which will make it take up the amount of space it needs to fit everything</a:t>
            </a:r>
          </a:p>
          <a:p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09599" y="4800600"/>
            <a:ext cx="10972801" cy="12954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 anchor="ctr">
            <a:normAutofit fontScale="92500" lnSpcReduction="20000"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3200" b="1" dirty="0" err="1" smtClean="0">
                <a:latin typeface="Courier New" pitchFamily="49" charset="0"/>
                <a:cs typeface="Courier New" pitchFamily="49" charset="0"/>
              </a:rPr>
              <a:t>JFrame</a:t>
            </a:r>
            <a:r>
              <a:rPr lang="en-US" sz="3200" b="1" dirty="0" smtClean="0">
                <a:latin typeface="Courier New" pitchFamily="49" charset="0"/>
                <a:cs typeface="Courier New" pitchFamily="49" charset="0"/>
              </a:rPr>
              <a:t> frame = </a:t>
            </a:r>
            <a:r>
              <a:rPr lang="en-US" sz="32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new</a:t>
            </a:r>
            <a:r>
              <a:rPr lang="en-US" sz="32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3200" b="1" dirty="0" err="1" smtClean="0">
                <a:latin typeface="Courier New" pitchFamily="49" charset="0"/>
                <a:cs typeface="Courier New" pitchFamily="49" charset="0"/>
              </a:rPr>
              <a:t>JFrame</a:t>
            </a:r>
            <a:r>
              <a:rPr lang="en-US" sz="32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32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"A Window"</a:t>
            </a:r>
            <a:r>
              <a:rPr lang="en-US" sz="3200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3200" b="1" dirty="0" err="1" smtClean="0">
                <a:latin typeface="Courier New" pitchFamily="49" charset="0"/>
                <a:cs typeface="Courier New" pitchFamily="49" charset="0"/>
              </a:rPr>
              <a:t>frame.setSize</a:t>
            </a:r>
            <a:r>
              <a:rPr lang="en-US" sz="3200" b="1" dirty="0" smtClean="0">
                <a:latin typeface="Courier New" pitchFamily="49" charset="0"/>
                <a:cs typeface="Courier New" pitchFamily="49" charset="0"/>
              </a:rPr>
              <a:t>(500, 400);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3200" b="1" dirty="0" err="1" smtClean="0">
                <a:latin typeface="Courier New" pitchFamily="49" charset="0"/>
                <a:cs typeface="Courier New" pitchFamily="49" charset="0"/>
              </a:rPr>
              <a:t>frame.setVisible</a:t>
            </a:r>
            <a:r>
              <a:rPr lang="en-US" sz="32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32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true</a:t>
            </a:r>
            <a:r>
              <a:rPr lang="en-US" sz="3200" b="1" dirty="0" smtClean="0">
                <a:latin typeface="Courier New" pitchFamily="49" charset="0"/>
                <a:cs typeface="Courier New" pitchFamily="49" charset="0"/>
              </a:rPr>
              <a:t>);</a:t>
            </a:r>
            <a:endParaRPr lang="en-US" sz="3200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96112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 2007-201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5274</TotalTime>
  <Words>1333</Words>
  <Application>Microsoft Office PowerPoint</Application>
  <PresentationFormat>Widescreen</PresentationFormat>
  <Paragraphs>177</Paragraphs>
  <Slides>28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6" baseType="lpstr">
      <vt:lpstr>Arial</vt:lpstr>
      <vt:lpstr>Calibri</vt:lpstr>
      <vt:lpstr>Corbel</vt:lpstr>
      <vt:lpstr>Courier New</vt:lpstr>
      <vt:lpstr>Wingdings</vt:lpstr>
      <vt:lpstr>Wingdings 2</vt:lpstr>
      <vt:lpstr>Wingdings 3</vt:lpstr>
      <vt:lpstr>Module</vt:lpstr>
      <vt:lpstr>COMP 2000</vt:lpstr>
      <vt:lpstr>Last time</vt:lpstr>
      <vt:lpstr>Questions?</vt:lpstr>
      <vt:lpstr>Project 2</vt:lpstr>
      <vt:lpstr>JFrame</vt:lpstr>
      <vt:lpstr>JFrame</vt:lpstr>
      <vt:lpstr>Creating or extending</vt:lpstr>
      <vt:lpstr>Creating a JFrame</vt:lpstr>
      <vt:lpstr>setSize()</vt:lpstr>
      <vt:lpstr>setDefaultCloseOperation()</vt:lpstr>
      <vt:lpstr>Recap</vt:lpstr>
      <vt:lpstr>Widgets</vt:lpstr>
      <vt:lpstr>Widgets</vt:lpstr>
      <vt:lpstr>JButton</vt:lpstr>
      <vt:lpstr>Adding a JButton to a JFrame</vt:lpstr>
      <vt:lpstr>Adding to different parts of a JFrame</vt:lpstr>
      <vt:lpstr>Displaying an icon on a JButton</vt:lpstr>
      <vt:lpstr>JLabel</vt:lpstr>
      <vt:lpstr>JTextField</vt:lpstr>
      <vt:lpstr>JTextArea</vt:lpstr>
      <vt:lpstr>Layout Managers</vt:lpstr>
      <vt:lpstr>Layout managers</vt:lpstr>
      <vt:lpstr>BorderLayout</vt:lpstr>
      <vt:lpstr>GridLayout</vt:lpstr>
      <vt:lpstr>Quiz</vt:lpstr>
      <vt:lpstr>Upcoming</vt:lpstr>
      <vt:lpstr>Next time…</vt:lpstr>
      <vt:lpstr>Reminders</vt:lpstr>
    </vt:vector>
  </TitlesOfParts>
  <Company>Elizabethtown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CS121</dc:title>
  <dc:creator>your username</dc:creator>
  <cp:lastModifiedBy>Wittman, Barry</cp:lastModifiedBy>
  <cp:revision>1032</cp:revision>
  <dcterms:created xsi:type="dcterms:W3CDTF">2009-08-24T20:26:10Z</dcterms:created>
  <dcterms:modified xsi:type="dcterms:W3CDTF">2020-02-14T17:24:08Z</dcterms:modified>
</cp:coreProperties>
</file>